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sldIdLst>
    <p:sldId id="2208" r:id="rId3"/>
    <p:sldId id="2189" r:id="rId4"/>
    <p:sldId id="2196" r:id="rId5"/>
    <p:sldId id="257" r:id="rId6"/>
    <p:sldId id="2201" r:id="rId7"/>
    <p:sldId id="2202" r:id="rId8"/>
    <p:sldId id="2204" r:id="rId9"/>
    <p:sldId id="2206" r:id="rId10"/>
    <p:sldId id="2193" r:id="rId11"/>
    <p:sldId id="2192" r:id="rId12"/>
    <p:sldId id="2198" r:id="rId13"/>
    <p:sldId id="2197" r:id="rId14"/>
    <p:sldId id="2199" r:id="rId15"/>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3407"/>
          </a:xfrm>
          <a:prstGeom prst="rect">
            <a:avLst/>
          </a:prstGeom>
        </p:spPr>
        <p:txBody>
          <a:bodyPr vert="horz" lIns="91440" tIns="45720" rIns="91440" bIns="45720" rtlCol="0"/>
          <a:lstStyle>
            <a:lvl1pPr algn="r">
              <a:defRPr sz="1200"/>
            </a:lvl1pPr>
          </a:lstStyle>
          <a:p>
            <a:fld id="{19364F0E-DD6B-4E7A-BE98-CBCAE5E189A2}" type="datetimeFigureOut">
              <a:rPr lang="en-US" smtClean="0"/>
              <a:t>12/13/2023</a:t>
            </a:fld>
            <a:endParaRPr lang="en-US"/>
          </a:p>
        </p:txBody>
      </p:sp>
      <p:sp>
        <p:nvSpPr>
          <p:cNvPr id="4" name="Slide Image Placeholder 3"/>
          <p:cNvSpPr>
            <a:spLocks noGrp="1" noRot="1" noChangeAspect="1"/>
          </p:cNvSpPr>
          <p:nvPr>
            <p:ph type="sldImg" idx="2"/>
          </p:nvPr>
        </p:nvSpPr>
        <p:spPr>
          <a:xfrm>
            <a:off x="735013" y="1154113"/>
            <a:ext cx="5540375" cy="31162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44862"/>
            <a:ext cx="5608320" cy="363670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340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9"/>
            <a:ext cx="3037840" cy="463406"/>
          </a:xfrm>
          <a:prstGeom prst="rect">
            <a:avLst/>
          </a:prstGeom>
        </p:spPr>
        <p:txBody>
          <a:bodyPr vert="horz" lIns="91440" tIns="45720" rIns="91440" bIns="45720" rtlCol="0" anchor="b"/>
          <a:lstStyle>
            <a:lvl1pPr algn="r">
              <a:defRPr sz="1200"/>
            </a:lvl1pPr>
          </a:lstStyle>
          <a:p>
            <a:fld id="{E3B875EE-DB96-46EA-B5D3-03AEC6605708}" type="slidenum">
              <a:rPr lang="en-US" smtClean="0"/>
              <a:t>‹#›</a:t>
            </a:fld>
            <a:endParaRPr lang="en-US"/>
          </a:p>
        </p:txBody>
      </p:sp>
    </p:spTree>
    <p:extLst>
      <p:ext uri="{BB962C8B-B14F-4D97-AF65-F5344CB8AC3E}">
        <p14:creationId xmlns:p14="http://schemas.microsoft.com/office/powerpoint/2010/main" val="4179895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31863" rtl="0" eaLnBrk="0" fontAlgn="base" latinLnBrk="0" hangingPunct="0">
              <a:lnSpc>
                <a:spcPct val="100000"/>
              </a:lnSpc>
              <a:spcBef>
                <a:spcPct val="0"/>
              </a:spcBef>
              <a:spcAft>
                <a:spcPct val="0"/>
              </a:spcAft>
              <a:buClrTx/>
              <a:buSzTx/>
              <a:buFontTx/>
              <a:buNone/>
              <a:tabLst/>
              <a:defRPr/>
            </a:pPr>
            <a:fld id="{50CF48B2-1133-4FA4-A69B-A7272D7B1B28}" type="slidenum">
              <a:rPr kumimoji="0" lang="en-US" sz="1000" b="0" i="1"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31863" rtl="0" eaLnBrk="0" fontAlgn="base" latinLnBrk="0" hangingPunct="0">
                <a:lnSpc>
                  <a:spcPct val="100000"/>
                </a:lnSpc>
                <a:spcBef>
                  <a:spcPct val="0"/>
                </a:spcBef>
                <a:spcAft>
                  <a:spcPct val="0"/>
                </a:spcAft>
                <a:buClrTx/>
                <a:buSzTx/>
                <a:buFontTx/>
                <a:buNone/>
                <a:tabLst/>
                <a:defRPr/>
              </a:pPr>
              <a:t>12</a:t>
            </a:fld>
            <a:endParaRPr kumimoji="0" lang="en-US" sz="1000" b="0" i="1"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689344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31863" rtl="0" eaLnBrk="0" fontAlgn="base" latinLnBrk="0" hangingPunct="0">
              <a:lnSpc>
                <a:spcPct val="100000"/>
              </a:lnSpc>
              <a:spcBef>
                <a:spcPct val="0"/>
              </a:spcBef>
              <a:spcAft>
                <a:spcPct val="0"/>
              </a:spcAft>
              <a:buClrTx/>
              <a:buSzTx/>
              <a:buFontTx/>
              <a:buNone/>
              <a:tabLst/>
              <a:defRPr/>
            </a:pPr>
            <a:fld id="{50CF48B2-1133-4FA4-A69B-A7272D7B1B28}" type="slidenum">
              <a:rPr kumimoji="0" lang="en-US" sz="1000" b="0" i="1"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31863" rtl="0" eaLnBrk="0" fontAlgn="base" latinLnBrk="0" hangingPunct="0">
                <a:lnSpc>
                  <a:spcPct val="100000"/>
                </a:lnSpc>
                <a:spcBef>
                  <a:spcPct val="0"/>
                </a:spcBef>
                <a:spcAft>
                  <a:spcPct val="0"/>
                </a:spcAft>
                <a:buClrTx/>
                <a:buSzTx/>
                <a:buFontTx/>
                <a:buNone/>
                <a:tabLst/>
                <a:defRPr/>
              </a:pPr>
              <a:t>13</a:t>
            </a:fld>
            <a:endParaRPr kumimoji="0" lang="en-US" sz="1000" b="0" i="1"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658551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slideMaster" Target="../slideMasters/slideMaster2.xml"/><Relationship Id="rId3" Type="http://schemas.openxmlformats.org/officeDocument/2006/relationships/tags" Target="../tags/tag10.xml"/><Relationship Id="rId7" Type="http://schemas.openxmlformats.org/officeDocument/2006/relationships/tags" Target="../tags/tag14.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tags" Target="../tags/tag13.xml"/><Relationship Id="rId11" Type="http://schemas.openxmlformats.org/officeDocument/2006/relationships/oleObject" Target="../embeddings/oleObject3.bin"/><Relationship Id="rId5" Type="http://schemas.openxmlformats.org/officeDocument/2006/relationships/tags" Target="../tags/tag12.xml"/><Relationship Id="rId10" Type="http://schemas.openxmlformats.org/officeDocument/2006/relationships/image" Target="../media/image1.emf"/><Relationship Id="rId4" Type="http://schemas.openxmlformats.org/officeDocument/2006/relationships/tags" Target="../tags/tag11.xml"/><Relationship Id="rId9"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C3BEC-7D52-451E-BABF-907126BC4E4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2311CBB-2064-4576-8559-84318EAC3F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6A0C85A-685D-4EE3-9A2A-3CC70C9D15A8}"/>
              </a:ext>
            </a:extLst>
          </p:cNvPr>
          <p:cNvSpPr>
            <a:spLocks noGrp="1"/>
          </p:cNvSpPr>
          <p:nvPr>
            <p:ph type="dt" sz="half" idx="10"/>
          </p:nvPr>
        </p:nvSpPr>
        <p:spPr/>
        <p:txBody>
          <a:bodyPr/>
          <a:lstStyle/>
          <a:p>
            <a:fld id="{04439FFB-6FBD-432E-9042-AA3DD46A7855}" type="datetimeFigureOut">
              <a:rPr lang="en-US" smtClean="0"/>
              <a:t>12/13/2023</a:t>
            </a:fld>
            <a:endParaRPr lang="en-US"/>
          </a:p>
        </p:txBody>
      </p:sp>
      <p:sp>
        <p:nvSpPr>
          <p:cNvPr id="5" name="Footer Placeholder 4">
            <a:extLst>
              <a:ext uri="{FF2B5EF4-FFF2-40B4-BE49-F238E27FC236}">
                <a16:creationId xmlns:a16="http://schemas.microsoft.com/office/drawing/2014/main" id="{7988DF67-F305-418B-8330-ECFB8D1B23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579396-D3C5-46E4-8CB0-EA70166A0AA5}"/>
              </a:ext>
            </a:extLst>
          </p:cNvPr>
          <p:cNvSpPr>
            <a:spLocks noGrp="1"/>
          </p:cNvSpPr>
          <p:nvPr>
            <p:ph type="sldNum" sz="quarter" idx="12"/>
          </p:nvPr>
        </p:nvSpPr>
        <p:spPr/>
        <p:txBody>
          <a:bodyPr/>
          <a:lstStyle/>
          <a:p>
            <a:fld id="{28BC3173-DD49-48C7-8803-F3A6D1630608}" type="slidenum">
              <a:rPr lang="en-US" smtClean="0"/>
              <a:t>‹#›</a:t>
            </a:fld>
            <a:endParaRPr lang="en-US"/>
          </a:p>
        </p:txBody>
      </p:sp>
    </p:spTree>
    <p:extLst>
      <p:ext uri="{BB962C8B-B14F-4D97-AF65-F5344CB8AC3E}">
        <p14:creationId xmlns:p14="http://schemas.microsoft.com/office/powerpoint/2010/main" val="589013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B222F-A2DA-4C46-A814-17BF763A568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77C8FF2-9F33-465D-A7C5-8BBB9E88ED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F6C0AE-5489-4BDD-B404-B8D71491E9C8}"/>
              </a:ext>
            </a:extLst>
          </p:cNvPr>
          <p:cNvSpPr>
            <a:spLocks noGrp="1"/>
          </p:cNvSpPr>
          <p:nvPr>
            <p:ph type="dt" sz="half" idx="10"/>
          </p:nvPr>
        </p:nvSpPr>
        <p:spPr/>
        <p:txBody>
          <a:bodyPr/>
          <a:lstStyle/>
          <a:p>
            <a:fld id="{04439FFB-6FBD-432E-9042-AA3DD46A7855}" type="datetimeFigureOut">
              <a:rPr lang="en-US" smtClean="0"/>
              <a:t>12/13/2023</a:t>
            </a:fld>
            <a:endParaRPr lang="en-US"/>
          </a:p>
        </p:txBody>
      </p:sp>
      <p:sp>
        <p:nvSpPr>
          <p:cNvPr id="5" name="Footer Placeholder 4">
            <a:extLst>
              <a:ext uri="{FF2B5EF4-FFF2-40B4-BE49-F238E27FC236}">
                <a16:creationId xmlns:a16="http://schemas.microsoft.com/office/drawing/2014/main" id="{B2705459-DC06-4609-A4A2-5EA00182A2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13552A-A4C0-47F5-88FF-50D0858482A0}"/>
              </a:ext>
            </a:extLst>
          </p:cNvPr>
          <p:cNvSpPr>
            <a:spLocks noGrp="1"/>
          </p:cNvSpPr>
          <p:nvPr>
            <p:ph type="sldNum" sz="quarter" idx="12"/>
          </p:nvPr>
        </p:nvSpPr>
        <p:spPr/>
        <p:txBody>
          <a:bodyPr/>
          <a:lstStyle/>
          <a:p>
            <a:fld id="{28BC3173-DD49-48C7-8803-F3A6D1630608}" type="slidenum">
              <a:rPr lang="en-US" smtClean="0"/>
              <a:t>‹#›</a:t>
            </a:fld>
            <a:endParaRPr lang="en-US"/>
          </a:p>
        </p:txBody>
      </p:sp>
    </p:spTree>
    <p:extLst>
      <p:ext uri="{BB962C8B-B14F-4D97-AF65-F5344CB8AC3E}">
        <p14:creationId xmlns:p14="http://schemas.microsoft.com/office/powerpoint/2010/main" val="1231443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C9CF03-96E5-4339-919C-075E6039F11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665831A-3AAE-4701-9A19-A49DEDE03D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DCDC31-CA6F-40BE-9BD9-290281B15950}"/>
              </a:ext>
            </a:extLst>
          </p:cNvPr>
          <p:cNvSpPr>
            <a:spLocks noGrp="1"/>
          </p:cNvSpPr>
          <p:nvPr>
            <p:ph type="dt" sz="half" idx="10"/>
          </p:nvPr>
        </p:nvSpPr>
        <p:spPr/>
        <p:txBody>
          <a:bodyPr/>
          <a:lstStyle/>
          <a:p>
            <a:fld id="{04439FFB-6FBD-432E-9042-AA3DD46A7855}" type="datetimeFigureOut">
              <a:rPr lang="en-US" smtClean="0"/>
              <a:t>12/13/2023</a:t>
            </a:fld>
            <a:endParaRPr lang="en-US"/>
          </a:p>
        </p:txBody>
      </p:sp>
      <p:sp>
        <p:nvSpPr>
          <p:cNvPr id="5" name="Footer Placeholder 4">
            <a:extLst>
              <a:ext uri="{FF2B5EF4-FFF2-40B4-BE49-F238E27FC236}">
                <a16:creationId xmlns:a16="http://schemas.microsoft.com/office/drawing/2014/main" id="{EB89CFFF-5976-44E6-831B-B25225415A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4D59BB-63E1-4E21-B1C6-52F1D6B217FD}"/>
              </a:ext>
            </a:extLst>
          </p:cNvPr>
          <p:cNvSpPr>
            <a:spLocks noGrp="1"/>
          </p:cNvSpPr>
          <p:nvPr>
            <p:ph type="sldNum" sz="quarter" idx="12"/>
          </p:nvPr>
        </p:nvSpPr>
        <p:spPr/>
        <p:txBody>
          <a:bodyPr/>
          <a:lstStyle/>
          <a:p>
            <a:fld id="{28BC3173-DD49-48C7-8803-F3A6D1630608}" type="slidenum">
              <a:rPr lang="en-US" smtClean="0"/>
              <a:t>‹#›</a:t>
            </a:fld>
            <a:endParaRPr lang="en-US"/>
          </a:p>
        </p:txBody>
      </p:sp>
    </p:spTree>
    <p:extLst>
      <p:ext uri="{BB962C8B-B14F-4D97-AF65-F5344CB8AC3E}">
        <p14:creationId xmlns:p14="http://schemas.microsoft.com/office/powerpoint/2010/main" val="41816282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graphicFrame>
        <p:nvGraphicFramePr>
          <p:cNvPr id="4" name="Object 1" hidden="1"/>
          <p:cNvGraphicFramePr>
            <a:graphicFrameLocks noChangeAspect="1"/>
          </p:cNvGraphicFramePr>
          <p:nvPr userDrawn="1">
            <p:custDataLst>
              <p:tags r:id="rId1"/>
            </p:custDataLst>
          </p:nvPr>
        </p:nvGraphicFramePr>
        <p:xfrm>
          <a:off x="0" y="0"/>
          <a:ext cx="195384" cy="158750"/>
        </p:xfrm>
        <a:graphic>
          <a:graphicData uri="http://schemas.openxmlformats.org/presentationml/2006/ole">
            <mc:AlternateContent xmlns:mc="http://schemas.openxmlformats.org/markup-compatibility/2006">
              <mc:Choice xmlns:v="urn:schemas-microsoft-com:vml" Requires="v">
                <p:oleObj name="think-cell Slide" r:id="rId9" imgW="360" imgH="360" progId="TCLayout.ActiveDocument.1">
                  <p:embed/>
                </p:oleObj>
              </mc:Choice>
              <mc:Fallback>
                <p:oleObj name="think-cell Slide" r:id="rId9" imgW="360" imgH="360" progId="TCLayout.ActiveDocument.1">
                  <p:embed/>
                  <p:pic>
                    <p:nvPicPr>
                      <p:cNvPr id="4" name="Object 1" hidden="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195384"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AcnStamp_ID_4" hidden="1"/>
          <p:cNvSpPr/>
          <p:nvPr userDrawn="1">
            <p:custDataLst>
              <p:tags r:id="rId2"/>
            </p:custDataLst>
          </p:nvPr>
        </p:nvSpPr>
        <p:spPr bwMode="gray">
          <a:xfrm>
            <a:off x="9620739" y="1517650"/>
            <a:ext cx="1955" cy="1588"/>
          </a:xfrm>
          <a:prstGeom prst="leftRightArrow">
            <a:avLst>
              <a:gd name="adj1" fmla="val 0"/>
              <a:gd name="adj2" fmla="val 0"/>
            </a:avLst>
          </a:prstGeom>
          <a:noFill/>
          <a:ln w="12700" cap="flat" cmpd="sng" algn="ctr">
            <a:noFill/>
            <a:prstDash val="solid"/>
            <a:round/>
            <a:headEnd type="none" w="sm" len="sm"/>
            <a:tailEnd type="none" w="sm" len="sm"/>
          </a:ln>
          <a:effectLst/>
        </p:spPr>
        <p:txBody>
          <a:bodyPr wrap="none" lIns="0" tIns="25400" rIns="0" bIns="25400"/>
          <a:lstStyle/>
          <a:p>
            <a:pPr algn="r">
              <a:defRPr/>
            </a:pPr>
            <a:r>
              <a:rPr lang="en-US" sz="1400" dirty="0">
                <a:solidFill>
                  <a:srgbClr val="000000"/>
                </a:solidFill>
              </a:rPr>
              <a:t>MASTER STAMP</a:t>
            </a:r>
          </a:p>
        </p:txBody>
      </p:sp>
      <p:cxnSp>
        <p:nvCxnSpPr>
          <p:cNvPr id="6" name="AcnStpConnector_ID_5" hidden="1"/>
          <p:cNvCxnSpPr>
            <a:cxnSpLocks noChangeShapeType="1"/>
            <a:stCxn id="4" idx="2"/>
            <a:endCxn id="4" idx="0"/>
          </p:cNvCxnSpPr>
          <p:nvPr userDrawn="1">
            <p:custDataLst>
              <p:tags r:id="rId3"/>
            </p:custDataLst>
          </p:nvPr>
        </p:nvCxnSpPr>
        <p:spPr bwMode="gray">
          <a:xfrm rot="5400000" flipH="1" flipV="1">
            <a:off x="9620922" y="1517467"/>
            <a:ext cx="1588" cy="1955"/>
          </a:xfrm>
          <a:prstGeom prst="straightConnector1">
            <a:avLst/>
          </a:prstGeom>
          <a:noFill/>
          <a:ln w="9525" algn="ctr">
            <a:solidFill>
              <a:schemeClr val="tx1"/>
            </a:solidFill>
            <a:round/>
            <a:headEnd type="none" w="sm" len="sm"/>
            <a:tailEnd type="none" w="sm" len="sm"/>
          </a:ln>
        </p:spPr>
      </p:cxnSp>
      <p:cxnSp>
        <p:nvCxnSpPr>
          <p:cNvPr id="7" name="AcnStpConnector_ID_6" hidden="1"/>
          <p:cNvCxnSpPr>
            <a:cxnSpLocks noChangeShapeType="1"/>
            <a:stCxn id="4" idx="4"/>
            <a:endCxn id="4" idx="6"/>
          </p:cNvCxnSpPr>
          <p:nvPr userDrawn="1">
            <p:custDataLst>
              <p:tags r:id="rId4"/>
            </p:custDataLst>
          </p:nvPr>
        </p:nvCxnSpPr>
        <p:spPr bwMode="gray">
          <a:xfrm rot="16200000" flipH="1">
            <a:off x="9620923" y="1519055"/>
            <a:ext cx="1587" cy="1955"/>
          </a:xfrm>
          <a:prstGeom prst="straightConnector1">
            <a:avLst/>
          </a:prstGeom>
          <a:noFill/>
          <a:ln w="9525" algn="ctr">
            <a:solidFill>
              <a:schemeClr val="tx1"/>
            </a:solidFill>
            <a:round/>
            <a:headEnd type="none" w="sm" len="sm"/>
            <a:tailEnd type="none" w="sm" len="sm"/>
          </a:ln>
        </p:spPr>
      </p:cxnSp>
      <p:sp>
        <p:nvSpPr>
          <p:cNvPr id="8" name="AcnRoadmap_ID_8" hidden="1"/>
          <p:cNvSpPr txBox="1"/>
          <p:nvPr userDrawn="1">
            <p:custDataLst>
              <p:tags r:id="rId5"/>
            </p:custDataLst>
          </p:nvPr>
        </p:nvSpPr>
        <p:spPr bwMode="gray">
          <a:xfrm>
            <a:off x="5121032" y="88900"/>
            <a:ext cx="4499707" cy="184150"/>
          </a:xfrm>
          <a:prstGeom prst="rect">
            <a:avLst/>
          </a:prstGeom>
          <a:noFill/>
          <a:ln w="12700">
            <a:noFill/>
            <a:miter lim="800000"/>
            <a:headEnd/>
            <a:tailEnd/>
          </a:ln>
        </p:spPr>
        <p:txBody>
          <a:bodyPr lIns="0" tIns="0" rIns="0" bIns="0">
            <a:spAutoFit/>
          </a:bodyPr>
          <a:lstStyle/>
          <a:p>
            <a:pPr algn="r" eaLnBrk="0" hangingPunct="0">
              <a:defRPr/>
            </a:pPr>
            <a:r>
              <a:rPr lang="en-US" sz="1200" i="1" dirty="0">
                <a:solidFill>
                  <a:srgbClr val="FFFFFF"/>
                </a:solidFill>
              </a:rPr>
              <a:t>Roadmap</a:t>
            </a:r>
          </a:p>
        </p:txBody>
      </p:sp>
      <p:graphicFrame>
        <p:nvGraphicFramePr>
          <p:cNvPr id="9" name="Object 1" hidden="1"/>
          <p:cNvGraphicFramePr>
            <a:graphicFrameLocks noChangeAspect="1"/>
          </p:cNvGraphicFramePr>
          <p:nvPr userDrawn="1">
            <p:custDataLst>
              <p:tags r:id="rId6"/>
            </p:custDataLst>
          </p:nvPr>
        </p:nvGraphicFramePr>
        <p:xfrm>
          <a:off x="0" y="0"/>
          <a:ext cx="211016" cy="158750"/>
        </p:xfrm>
        <a:graphic>
          <a:graphicData uri="http://schemas.openxmlformats.org/presentationml/2006/ole">
            <mc:AlternateContent xmlns:mc="http://schemas.openxmlformats.org/markup-compatibility/2006">
              <mc:Choice xmlns:v="urn:schemas-microsoft-com:vml" Requires="v">
                <p:oleObj name="think-cell Slide" r:id="rId11" imgW="360" imgH="360" progId="">
                  <p:embed/>
                </p:oleObj>
              </mc:Choice>
              <mc:Fallback>
                <p:oleObj name="think-cell Slide" r:id="rId11" imgW="360" imgH="360" progId="">
                  <p:embed/>
                  <p:pic>
                    <p:nvPicPr>
                      <p:cNvPr id="9" name="Object 1" hidden="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211016"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a:xfrm>
            <a:off x="328084" y="20473"/>
            <a:ext cx="11521016" cy="846302"/>
          </a:xfrm>
        </p:spPr>
        <p:txBody>
          <a:bodyPr/>
          <a:lstStyle>
            <a:lvl1pPr>
              <a:defRPr sz="1800">
                <a:solidFill>
                  <a:schemeClr val="accent1"/>
                </a:solidFill>
              </a:defRPr>
            </a:lvl1pPr>
          </a:lstStyle>
          <a:p>
            <a:r>
              <a:rPr lang="en-US" dirty="0"/>
              <a:t>Click to edit Master title style</a:t>
            </a:r>
            <a:endParaRPr lang="en-AU" dirty="0"/>
          </a:p>
        </p:txBody>
      </p:sp>
      <p:sp>
        <p:nvSpPr>
          <p:cNvPr id="3" name="Content Placeholder 2"/>
          <p:cNvSpPr>
            <a:spLocks noGrp="1"/>
          </p:cNvSpPr>
          <p:nvPr>
            <p:ph idx="1"/>
          </p:nvPr>
        </p:nvSpPr>
        <p:spPr>
          <a:xfrm>
            <a:off x="309036" y="984732"/>
            <a:ext cx="11540065" cy="5556517"/>
          </a:xfrm>
        </p:spPr>
        <p:txBody>
          <a:bodyPr/>
          <a:lstStyle>
            <a:lvl1pPr>
              <a:defRPr sz="1800"/>
            </a:lvl1pPr>
            <a:lvl2pPr>
              <a:defRPr sz="1600"/>
            </a:lvl2pPr>
            <a:lvl3pPr marL="901700" indent="-185738">
              <a:buFont typeface="Wingdings" pitchFamily="2" charset="2"/>
              <a:buChar char="Ø"/>
              <a:defRPr sz="1400"/>
            </a:lvl3pPr>
            <a:lvl4pPr marL="1255713" indent="-174625">
              <a:buFont typeface="Courier New" pitchFamily="49" charset="0"/>
              <a:buChar char="o"/>
              <a:defRPr sz="1200"/>
            </a:lvl4pPr>
            <a:lvl5pPr marL="1609725" indent="-174625">
              <a:buFont typeface="Wingdings" pitchFamily="2" charset="2"/>
              <a:buChar char="v"/>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cxnSp>
        <p:nvCxnSpPr>
          <p:cNvPr id="14" name="Gerade Verbindung 4"/>
          <p:cNvCxnSpPr>
            <a:cxnSpLocks noChangeShapeType="1"/>
          </p:cNvCxnSpPr>
          <p:nvPr userDrawn="1">
            <p:custDataLst>
              <p:tags r:id="rId7"/>
            </p:custDataLst>
          </p:nvPr>
        </p:nvCxnSpPr>
        <p:spPr bwMode="ltGray">
          <a:xfrm>
            <a:off x="334434" y="866775"/>
            <a:ext cx="11866033" cy="0"/>
          </a:xfrm>
          <a:prstGeom prst="line">
            <a:avLst/>
          </a:prstGeom>
          <a:noFill/>
          <a:ln w="12700" algn="ctr">
            <a:solidFill>
              <a:schemeClr val="accent3"/>
            </a:solidFill>
            <a:round/>
            <a:headEnd/>
            <a:tailEnd/>
          </a:ln>
        </p:spPr>
      </p:cxnSp>
      <p:sp>
        <p:nvSpPr>
          <p:cNvPr id="16" name="Inhaltsplatzhalter 13"/>
          <p:cNvSpPr txBox="1">
            <a:spLocks/>
          </p:cNvSpPr>
          <p:nvPr userDrawn="1"/>
        </p:nvSpPr>
        <p:spPr>
          <a:xfrm>
            <a:off x="11328401" y="6569076"/>
            <a:ext cx="529167" cy="227013"/>
          </a:xfrm>
          <a:prstGeom prst="rect">
            <a:avLst/>
          </a:prstGeom>
        </p:spPr>
        <p:txBody>
          <a:bodyPr lIns="0" tIns="36000" rIns="0" bIns="0"/>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lgn="r">
              <a:defRPr/>
            </a:pPr>
            <a:fld id="{5DBE4401-4A30-4621-A94F-D2DE1912133F}" type="slidenum">
              <a:rPr lang="en-US" sz="800" b="0" smtClean="0">
                <a:solidFill>
                  <a:prstClr val="black"/>
                </a:solidFill>
                <a:latin typeface="+mn-lt"/>
              </a:rPr>
              <a:pPr algn="r">
                <a:defRPr/>
              </a:pPr>
              <a:t>‹#›</a:t>
            </a:fld>
            <a:endParaRPr lang="en-US" sz="800" b="0" dirty="0">
              <a:solidFill>
                <a:prstClr val="black"/>
              </a:solidFill>
              <a:latin typeface="+mn-lt"/>
            </a:endParaRPr>
          </a:p>
        </p:txBody>
      </p:sp>
    </p:spTree>
    <p:extLst>
      <p:ext uri="{BB962C8B-B14F-4D97-AF65-F5344CB8AC3E}">
        <p14:creationId xmlns:p14="http://schemas.microsoft.com/office/powerpoint/2010/main" val="1437083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7A4D2-11A0-4227-8A89-8932A4FA9E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DEB508-11D0-4517-819B-95A47178F4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322B75-3B69-44E0-BD6F-8241ABE7DCAA}"/>
              </a:ext>
            </a:extLst>
          </p:cNvPr>
          <p:cNvSpPr>
            <a:spLocks noGrp="1"/>
          </p:cNvSpPr>
          <p:nvPr>
            <p:ph type="dt" sz="half" idx="10"/>
          </p:nvPr>
        </p:nvSpPr>
        <p:spPr/>
        <p:txBody>
          <a:bodyPr/>
          <a:lstStyle/>
          <a:p>
            <a:fld id="{04439FFB-6FBD-432E-9042-AA3DD46A7855}" type="datetimeFigureOut">
              <a:rPr lang="en-US" smtClean="0"/>
              <a:t>12/13/2023</a:t>
            </a:fld>
            <a:endParaRPr lang="en-US"/>
          </a:p>
        </p:txBody>
      </p:sp>
      <p:sp>
        <p:nvSpPr>
          <p:cNvPr id="5" name="Footer Placeholder 4">
            <a:extLst>
              <a:ext uri="{FF2B5EF4-FFF2-40B4-BE49-F238E27FC236}">
                <a16:creationId xmlns:a16="http://schemas.microsoft.com/office/drawing/2014/main" id="{76AEFDBE-E54F-4907-BBF7-3315551792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468F29-07C9-476F-805B-86EA86BC1A08}"/>
              </a:ext>
            </a:extLst>
          </p:cNvPr>
          <p:cNvSpPr>
            <a:spLocks noGrp="1"/>
          </p:cNvSpPr>
          <p:nvPr>
            <p:ph type="sldNum" sz="quarter" idx="12"/>
          </p:nvPr>
        </p:nvSpPr>
        <p:spPr/>
        <p:txBody>
          <a:bodyPr/>
          <a:lstStyle/>
          <a:p>
            <a:fld id="{28BC3173-DD49-48C7-8803-F3A6D1630608}" type="slidenum">
              <a:rPr lang="en-US" smtClean="0"/>
              <a:t>‹#›</a:t>
            </a:fld>
            <a:endParaRPr lang="en-US"/>
          </a:p>
        </p:txBody>
      </p:sp>
    </p:spTree>
    <p:extLst>
      <p:ext uri="{BB962C8B-B14F-4D97-AF65-F5344CB8AC3E}">
        <p14:creationId xmlns:p14="http://schemas.microsoft.com/office/powerpoint/2010/main" val="298484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996CC-4D98-4286-B665-966FD17464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920247-6297-4015-9DB3-7B6BF2A9D2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16E0D93-B6C4-4C2E-99FB-44ED8FB02C80}"/>
              </a:ext>
            </a:extLst>
          </p:cNvPr>
          <p:cNvSpPr>
            <a:spLocks noGrp="1"/>
          </p:cNvSpPr>
          <p:nvPr>
            <p:ph type="dt" sz="half" idx="10"/>
          </p:nvPr>
        </p:nvSpPr>
        <p:spPr/>
        <p:txBody>
          <a:bodyPr/>
          <a:lstStyle/>
          <a:p>
            <a:fld id="{04439FFB-6FBD-432E-9042-AA3DD46A7855}" type="datetimeFigureOut">
              <a:rPr lang="en-US" smtClean="0"/>
              <a:t>12/13/2023</a:t>
            </a:fld>
            <a:endParaRPr lang="en-US"/>
          </a:p>
        </p:txBody>
      </p:sp>
      <p:sp>
        <p:nvSpPr>
          <p:cNvPr id="5" name="Footer Placeholder 4">
            <a:extLst>
              <a:ext uri="{FF2B5EF4-FFF2-40B4-BE49-F238E27FC236}">
                <a16:creationId xmlns:a16="http://schemas.microsoft.com/office/drawing/2014/main" id="{11AE1046-E470-4FC7-972E-2C99CC6B7E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5E44F2-1406-4C54-90FE-9DE76149C590}"/>
              </a:ext>
            </a:extLst>
          </p:cNvPr>
          <p:cNvSpPr>
            <a:spLocks noGrp="1"/>
          </p:cNvSpPr>
          <p:nvPr>
            <p:ph type="sldNum" sz="quarter" idx="12"/>
          </p:nvPr>
        </p:nvSpPr>
        <p:spPr/>
        <p:txBody>
          <a:bodyPr/>
          <a:lstStyle/>
          <a:p>
            <a:fld id="{28BC3173-DD49-48C7-8803-F3A6D1630608}" type="slidenum">
              <a:rPr lang="en-US" smtClean="0"/>
              <a:t>‹#›</a:t>
            </a:fld>
            <a:endParaRPr lang="en-US"/>
          </a:p>
        </p:txBody>
      </p:sp>
    </p:spTree>
    <p:extLst>
      <p:ext uri="{BB962C8B-B14F-4D97-AF65-F5344CB8AC3E}">
        <p14:creationId xmlns:p14="http://schemas.microsoft.com/office/powerpoint/2010/main" val="504903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B1382-5626-419B-BAA9-E6896FA156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029DC2-37F5-4984-A6D6-90947ECF5B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4580A0-769E-4AB4-91B6-1993C8EBF25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C559288-F691-419E-8943-1650A84E5F04}"/>
              </a:ext>
            </a:extLst>
          </p:cNvPr>
          <p:cNvSpPr>
            <a:spLocks noGrp="1"/>
          </p:cNvSpPr>
          <p:nvPr>
            <p:ph type="dt" sz="half" idx="10"/>
          </p:nvPr>
        </p:nvSpPr>
        <p:spPr/>
        <p:txBody>
          <a:bodyPr/>
          <a:lstStyle/>
          <a:p>
            <a:fld id="{04439FFB-6FBD-432E-9042-AA3DD46A7855}" type="datetimeFigureOut">
              <a:rPr lang="en-US" smtClean="0"/>
              <a:t>12/13/2023</a:t>
            </a:fld>
            <a:endParaRPr lang="en-US"/>
          </a:p>
        </p:txBody>
      </p:sp>
      <p:sp>
        <p:nvSpPr>
          <p:cNvPr id="6" name="Footer Placeholder 5">
            <a:extLst>
              <a:ext uri="{FF2B5EF4-FFF2-40B4-BE49-F238E27FC236}">
                <a16:creationId xmlns:a16="http://schemas.microsoft.com/office/drawing/2014/main" id="{362A155E-6611-4C63-A04A-F874875DA6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EC4366-979C-4232-B102-3ABD087E3D64}"/>
              </a:ext>
            </a:extLst>
          </p:cNvPr>
          <p:cNvSpPr>
            <a:spLocks noGrp="1"/>
          </p:cNvSpPr>
          <p:nvPr>
            <p:ph type="sldNum" sz="quarter" idx="12"/>
          </p:nvPr>
        </p:nvSpPr>
        <p:spPr/>
        <p:txBody>
          <a:bodyPr/>
          <a:lstStyle/>
          <a:p>
            <a:fld id="{28BC3173-DD49-48C7-8803-F3A6D1630608}" type="slidenum">
              <a:rPr lang="en-US" smtClean="0"/>
              <a:t>‹#›</a:t>
            </a:fld>
            <a:endParaRPr lang="en-US"/>
          </a:p>
        </p:txBody>
      </p:sp>
    </p:spTree>
    <p:extLst>
      <p:ext uri="{BB962C8B-B14F-4D97-AF65-F5344CB8AC3E}">
        <p14:creationId xmlns:p14="http://schemas.microsoft.com/office/powerpoint/2010/main" val="250246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CD4E0-2398-415A-B05A-0996051C7EA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09695F0-B1DA-4B7B-80A0-1A2320FC1C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44971D-C38D-421F-80A3-B5A61D1F39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E450F59-412E-4774-81E3-2DE3ACD962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D56901C-6B54-424D-B087-E3A3FAA1F25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0AB16FF-50E5-4981-9236-9EF17D71808F}"/>
              </a:ext>
            </a:extLst>
          </p:cNvPr>
          <p:cNvSpPr>
            <a:spLocks noGrp="1"/>
          </p:cNvSpPr>
          <p:nvPr>
            <p:ph type="dt" sz="half" idx="10"/>
          </p:nvPr>
        </p:nvSpPr>
        <p:spPr/>
        <p:txBody>
          <a:bodyPr/>
          <a:lstStyle/>
          <a:p>
            <a:fld id="{04439FFB-6FBD-432E-9042-AA3DD46A7855}" type="datetimeFigureOut">
              <a:rPr lang="en-US" smtClean="0"/>
              <a:t>12/13/2023</a:t>
            </a:fld>
            <a:endParaRPr lang="en-US"/>
          </a:p>
        </p:txBody>
      </p:sp>
      <p:sp>
        <p:nvSpPr>
          <p:cNvPr id="8" name="Footer Placeholder 7">
            <a:extLst>
              <a:ext uri="{FF2B5EF4-FFF2-40B4-BE49-F238E27FC236}">
                <a16:creationId xmlns:a16="http://schemas.microsoft.com/office/drawing/2014/main" id="{1CF42F96-DF32-491B-B377-E2BF213EE31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B685A23-4A37-4F9C-B3D6-AF6B037DA48E}"/>
              </a:ext>
            </a:extLst>
          </p:cNvPr>
          <p:cNvSpPr>
            <a:spLocks noGrp="1"/>
          </p:cNvSpPr>
          <p:nvPr>
            <p:ph type="sldNum" sz="quarter" idx="12"/>
          </p:nvPr>
        </p:nvSpPr>
        <p:spPr/>
        <p:txBody>
          <a:bodyPr/>
          <a:lstStyle/>
          <a:p>
            <a:fld id="{28BC3173-DD49-48C7-8803-F3A6D1630608}" type="slidenum">
              <a:rPr lang="en-US" smtClean="0"/>
              <a:t>‹#›</a:t>
            </a:fld>
            <a:endParaRPr lang="en-US"/>
          </a:p>
        </p:txBody>
      </p:sp>
    </p:spTree>
    <p:extLst>
      <p:ext uri="{BB962C8B-B14F-4D97-AF65-F5344CB8AC3E}">
        <p14:creationId xmlns:p14="http://schemas.microsoft.com/office/powerpoint/2010/main" val="3613153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CB3BD-41FD-4732-B12D-02C3A81C5A8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096F87E-DA14-4700-A59A-9F17983787AD}"/>
              </a:ext>
            </a:extLst>
          </p:cNvPr>
          <p:cNvSpPr>
            <a:spLocks noGrp="1"/>
          </p:cNvSpPr>
          <p:nvPr>
            <p:ph type="dt" sz="half" idx="10"/>
          </p:nvPr>
        </p:nvSpPr>
        <p:spPr/>
        <p:txBody>
          <a:bodyPr/>
          <a:lstStyle/>
          <a:p>
            <a:fld id="{04439FFB-6FBD-432E-9042-AA3DD46A7855}" type="datetimeFigureOut">
              <a:rPr lang="en-US" smtClean="0"/>
              <a:t>12/13/2023</a:t>
            </a:fld>
            <a:endParaRPr lang="en-US"/>
          </a:p>
        </p:txBody>
      </p:sp>
      <p:sp>
        <p:nvSpPr>
          <p:cNvPr id="4" name="Footer Placeholder 3">
            <a:extLst>
              <a:ext uri="{FF2B5EF4-FFF2-40B4-BE49-F238E27FC236}">
                <a16:creationId xmlns:a16="http://schemas.microsoft.com/office/drawing/2014/main" id="{0C33B96C-8988-4B83-A866-AA9EAE78938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0F27B8E-722B-4EA0-8BF4-6DB654ED3E09}"/>
              </a:ext>
            </a:extLst>
          </p:cNvPr>
          <p:cNvSpPr>
            <a:spLocks noGrp="1"/>
          </p:cNvSpPr>
          <p:nvPr>
            <p:ph type="sldNum" sz="quarter" idx="12"/>
          </p:nvPr>
        </p:nvSpPr>
        <p:spPr/>
        <p:txBody>
          <a:bodyPr/>
          <a:lstStyle/>
          <a:p>
            <a:fld id="{28BC3173-DD49-48C7-8803-F3A6D1630608}" type="slidenum">
              <a:rPr lang="en-US" smtClean="0"/>
              <a:t>‹#›</a:t>
            </a:fld>
            <a:endParaRPr lang="en-US"/>
          </a:p>
        </p:txBody>
      </p:sp>
    </p:spTree>
    <p:extLst>
      <p:ext uri="{BB962C8B-B14F-4D97-AF65-F5344CB8AC3E}">
        <p14:creationId xmlns:p14="http://schemas.microsoft.com/office/powerpoint/2010/main" val="463663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F0F41A-7596-4C1F-B158-9E1A8F24E218}"/>
              </a:ext>
            </a:extLst>
          </p:cNvPr>
          <p:cNvSpPr>
            <a:spLocks noGrp="1"/>
          </p:cNvSpPr>
          <p:nvPr>
            <p:ph type="dt" sz="half" idx="10"/>
          </p:nvPr>
        </p:nvSpPr>
        <p:spPr/>
        <p:txBody>
          <a:bodyPr/>
          <a:lstStyle/>
          <a:p>
            <a:fld id="{04439FFB-6FBD-432E-9042-AA3DD46A7855}" type="datetimeFigureOut">
              <a:rPr lang="en-US" smtClean="0"/>
              <a:t>12/13/2023</a:t>
            </a:fld>
            <a:endParaRPr lang="en-US"/>
          </a:p>
        </p:txBody>
      </p:sp>
      <p:sp>
        <p:nvSpPr>
          <p:cNvPr id="3" name="Footer Placeholder 2">
            <a:extLst>
              <a:ext uri="{FF2B5EF4-FFF2-40B4-BE49-F238E27FC236}">
                <a16:creationId xmlns:a16="http://schemas.microsoft.com/office/drawing/2014/main" id="{68D213A9-9FF3-46F1-9383-C1C26405295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F85E1E8-C48A-4D4A-9C43-406FCF5C352F}"/>
              </a:ext>
            </a:extLst>
          </p:cNvPr>
          <p:cNvSpPr>
            <a:spLocks noGrp="1"/>
          </p:cNvSpPr>
          <p:nvPr>
            <p:ph type="sldNum" sz="quarter" idx="12"/>
          </p:nvPr>
        </p:nvSpPr>
        <p:spPr/>
        <p:txBody>
          <a:bodyPr/>
          <a:lstStyle/>
          <a:p>
            <a:fld id="{28BC3173-DD49-48C7-8803-F3A6D1630608}" type="slidenum">
              <a:rPr lang="en-US" smtClean="0"/>
              <a:t>‹#›</a:t>
            </a:fld>
            <a:endParaRPr lang="en-US"/>
          </a:p>
        </p:txBody>
      </p:sp>
    </p:spTree>
    <p:extLst>
      <p:ext uri="{BB962C8B-B14F-4D97-AF65-F5344CB8AC3E}">
        <p14:creationId xmlns:p14="http://schemas.microsoft.com/office/powerpoint/2010/main" val="1481240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37F02-7EAE-4D7C-868E-20E0BA09FA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FD9050C-1A3B-4A72-B044-4134E01A10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B1ACEA-167E-4783-932A-26965854CF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D0EABF-DA09-498C-B253-317043C9C8D5}"/>
              </a:ext>
            </a:extLst>
          </p:cNvPr>
          <p:cNvSpPr>
            <a:spLocks noGrp="1"/>
          </p:cNvSpPr>
          <p:nvPr>
            <p:ph type="dt" sz="half" idx="10"/>
          </p:nvPr>
        </p:nvSpPr>
        <p:spPr/>
        <p:txBody>
          <a:bodyPr/>
          <a:lstStyle/>
          <a:p>
            <a:fld id="{04439FFB-6FBD-432E-9042-AA3DD46A7855}" type="datetimeFigureOut">
              <a:rPr lang="en-US" smtClean="0"/>
              <a:t>12/13/2023</a:t>
            </a:fld>
            <a:endParaRPr lang="en-US"/>
          </a:p>
        </p:txBody>
      </p:sp>
      <p:sp>
        <p:nvSpPr>
          <p:cNvPr id="6" name="Footer Placeholder 5">
            <a:extLst>
              <a:ext uri="{FF2B5EF4-FFF2-40B4-BE49-F238E27FC236}">
                <a16:creationId xmlns:a16="http://schemas.microsoft.com/office/drawing/2014/main" id="{AD69C341-B120-40E5-875B-6CB037CD09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615C55-FFF7-4C92-BEF5-0125BC372AB7}"/>
              </a:ext>
            </a:extLst>
          </p:cNvPr>
          <p:cNvSpPr>
            <a:spLocks noGrp="1"/>
          </p:cNvSpPr>
          <p:nvPr>
            <p:ph type="sldNum" sz="quarter" idx="12"/>
          </p:nvPr>
        </p:nvSpPr>
        <p:spPr/>
        <p:txBody>
          <a:bodyPr/>
          <a:lstStyle/>
          <a:p>
            <a:fld id="{28BC3173-DD49-48C7-8803-F3A6D1630608}" type="slidenum">
              <a:rPr lang="en-US" smtClean="0"/>
              <a:t>‹#›</a:t>
            </a:fld>
            <a:endParaRPr lang="en-US"/>
          </a:p>
        </p:txBody>
      </p:sp>
    </p:spTree>
    <p:extLst>
      <p:ext uri="{BB962C8B-B14F-4D97-AF65-F5344CB8AC3E}">
        <p14:creationId xmlns:p14="http://schemas.microsoft.com/office/powerpoint/2010/main" val="3815448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22B37-7B65-4C39-AB23-5E0FB4C625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2B90322-218B-4CA4-B4FF-FA18AE5BD7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C1A17A-66BE-4D7A-AEE9-E78A494448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A49DEB-91FE-4EB2-897A-39750C0AD927}"/>
              </a:ext>
            </a:extLst>
          </p:cNvPr>
          <p:cNvSpPr>
            <a:spLocks noGrp="1"/>
          </p:cNvSpPr>
          <p:nvPr>
            <p:ph type="dt" sz="half" idx="10"/>
          </p:nvPr>
        </p:nvSpPr>
        <p:spPr/>
        <p:txBody>
          <a:bodyPr/>
          <a:lstStyle/>
          <a:p>
            <a:fld id="{04439FFB-6FBD-432E-9042-AA3DD46A7855}" type="datetimeFigureOut">
              <a:rPr lang="en-US" smtClean="0"/>
              <a:t>12/13/2023</a:t>
            </a:fld>
            <a:endParaRPr lang="en-US"/>
          </a:p>
        </p:txBody>
      </p:sp>
      <p:sp>
        <p:nvSpPr>
          <p:cNvPr id="6" name="Footer Placeholder 5">
            <a:extLst>
              <a:ext uri="{FF2B5EF4-FFF2-40B4-BE49-F238E27FC236}">
                <a16:creationId xmlns:a16="http://schemas.microsoft.com/office/drawing/2014/main" id="{6D80218B-66A0-4D0C-BEE8-F5F5EC75AA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2B48B0-0A0C-477F-8EB4-11E02E7F3306}"/>
              </a:ext>
            </a:extLst>
          </p:cNvPr>
          <p:cNvSpPr>
            <a:spLocks noGrp="1"/>
          </p:cNvSpPr>
          <p:nvPr>
            <p:ph type="sldNum" sz="quarter" idx="12"/>
          </p:nvPr>
        </p:nvSpPr>
        <p:spPr/>
        <p:txBody>
          <a:bodyPr/>
          <a:lstStyle/>
          <a:p>
            <a:fld id="{28BC3173-DD49-48C7-8803-F3A6D1630608}" type="slidenum">
              <a:rPr lang="en-US" smtClean="0"/>
              <a:t>‹#›</a:t>
            </a:fld>
            <a:endParaRPr lang="en-US"/>
          </a:p>
        </p:txBody>
      </p:sp>
    </p:spTree>
    <p:extLst>
      <p:ext uri="{BB962C8B-B14F-4D97-AF65-F5344CB8AC3E}">
        <p14:creationId xmlns:p14="http://schemas.microsoft.com/office/powerpoint/2010/main" val="1386376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6.xml"/><Relationship Id="rId3" Type="http://schemas.openxmlformats.org/officeDocument/2006/relationships/tags" Target="../tags/tag1.xml"/><Relationship Id="rId7" Type="http://schemas.openxmlformats.org/officeDocument/2006/relationships/tags" Target="../tags/tag5.xml"/><Relationship Id="rId2"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tags" Target="../tags/tag4.xml"/><Relationship Id="rId11" Type="http://schemas.openxmlformats.org/officeDocument/2006/relationships/image" Target="../media/image1.emf"/><Relationship Id="rId5" Type="http://schemas.openxmlformats.org/officeDocument/2006/relationships/tags" Target="../tags/tag3.xml"/><Relationship Id="rId10" Type="http://schemas.openxmlformats.org/officeDocument/2006/relationships/oleObject" Target="../embeddings/oleObject1.bin"/><Relationship Id="rId4" Type="http://schemas.openxmlformats.org/officeDocument/2006/relationships/tags" Target="../tags/tag2.xml"/><Relationship Id="rId9" Type="http://schemas.openxmlformats.org/officeDocument/2006/relationships/tags" Target="../tags/tag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A1A3BB6-520A-4413-BCD2-4362BFD193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7161657-D228-4B88-99C0-2D6A0EA16C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F77E47-D4EA-4FE5-9201-094E48A879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439FFB-6FBD-432E-9042-AA3DD46A7855}" type="datetimeFigureOut">
              <a:rPr lang="en-US" smtClean="0"/>
              <a:t>12/13/2023</a:t>
            </a:fld>
            <a:endParaRPr lang="en-US"/>
          </a:p>
        </p:txBody>
      </p:sp>
      <p:sp>
        <p:nvSpPr>
          <p:cNvPr id="5" name="Footer Placeholder 4">
            <a:extLst>
              <a:ext uri="{FF2B5EF4-FFF2-40B4-BE49-F238E27FC236}">
                <a16:creationId xmlns:a16="http://schemas.microsoft.com/office/drawing/2014/main" id="{97205304-A17D-4225-9ECF-4BC92BD399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7C091BF-3440-4CD3-9B92-A9329C0966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BC3173-DD49-48C7-8803-F3A6D1630608}" type="slidenum">
              <a:rPr lang="en-US" smtClean="0"/>
              <a:t>‹#›</a:t>
            </a:fld>
            <a:endParaRPr lang="en-US"/>
          </a:p>
        </p:txBody>
      </p:sp>
    </p:spTree>
    <p:extLst>
      <p:ext uri="{BB962C8B-B14F-4D97-AF65-F5344CB8AC3E}">
        <p14:creationId xmlns:p14="http://schemas.microsoft.com/office/powerpoint/2010/main" val="39029244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Object 1" hidden="1"/>
          <p:cNvGraphicFramePr>
            <a:graphicFrameLocks noChangeAspect="1"/>
          </p:cNvGraphicFramePr>
          <p:nvPr>
            <p:custDataLst>
              <p:tags r:id="rId3"/>
            </p:custDataLst>
          </p:nvPr>
        </p:nvGraphicFramePr>
        <p:xfrm>
          <a:off x="0" y="0"/>
          <a:ext cx="195384" cy="158750"/>
        </p:xfrm>
        <a:graphic>
          <a:graphicData uri="http://schemas.openxmlformats.org/presentationml/2006/ole">
            <mc:AlternateContent xmlns:mc="http://schemas.openxmlformats.org/markup-compatibility/2006">
              <mc:Choice xmlns:v="urn:schemas-microsoft-com:vml" Requires="v">
                <p:oleObj name="think-cell Slide" r:id="rId10" imgW="360" imgH="360" progId="TCLayout.ActiveDocument.1">
                  <p:embed/>
                </p:oleObj>
              </mc:Choice>
              <mc:Fallback>
                <p:oleObj name="think-cell Slide" r:id="rId10" imgW="360" imgH="360" progId="TCLayout.ActiveDocument.1">
                  <p:embed/>
                  <p:pic>
                    <p:nvPicPr>
                      <p:cNvPr id="1026" name="Object 1" hidden="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95384"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8" name="Rectangle 1030"/>
          <p:cNvSpPr>
            <a:spLocks noGrp="1" noChangeArrowheads="1"/>
          </p:cNvSpPr>
          <p:nvPr>
            <p:ph type="title"/>
            <p:custDataLst>
              <p:tags r:id="rId4"/>
            </p:custDataLst>
          </p:nvPr>
        </p:nvSpPr>
        <p:spPr bwMode="auto">
          <a:xfrm>
            <a:off x="328083" y="1"/>
            <a:ext cx="11863916"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0" tIns="44450" rIns="90488" bIns="44450" numCol="1" anchor="b" anchorCtr="0" compatLnSpc="1">
            <a:prstTxWarp prst="textNoShape">
              <a:avLst/>
            </a:prstTxWarp>
          </a:bodyPr>
          <a:lstStyle/>
          <a:p>
            <a:pPr lvl="0"/>
            <a:r>
              <a:rPr lang="en-US" dirty="0"/>
              <a:t>Click to edit Master title style</a:t>
            </a:r>
          </a:p>
        </p:txBody>
      </p:sp>
      <p:sp>
        <p:nvSpPr>
          <p:cNvPr id="1029" name="Rectangle 1033"/>
          <p:cNvSpPr>
            <a:spLocks noGrp="1" noChangeArrowheads="1"/>
          </p:cNvSpPr>
          <p:nvPr>
            <p:ph type="body" idx="1"/>
            <p:custDataLst>
              <p:tags r:id="rId5"/>
            </p:custDataLst>
          </p:nvPr>
        </p:nvSpPr>
        <p:spPr bwMode="auto">
          <a:xfrm>
            <a:off x="308708" y="984731"/>
            <a:ext cx="11521832" cy="508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0" tIns="44450" rIns="90488" bIns="4445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31" name="AcnStpConnector_ID_5" hidden="1"/>
          <p:cNvCxnSpPr>
            <a:cxnSpLocks noChangeShapeType="1"/>
          </p:cNvCxnSpPr>
          <p:nvPr>
            <p:custDataLst>
              <p:tags r:id="rId6"/>
            </p:custDataLst>
          </p:nvPr>
        </p:nvCxnSpPr>
        <p:spPr bwMode="gray">
          <a:xfrm rot="5400000" flipH="1" flipV="1">
            <a:off x="9620922" y="1517467"/>
            <a:ext cx="1588" cy="1955"/>
          </a:xfrm>
          <a:prstGeom prst="straightConnector1">
            <a:avLst/>
          </a:prstGeom>
          <a:noFill/>
          <a:ln w="9525" algn="ctr">
            <a:solidFill>
              <a:schemeClr val="tx1"/>
            </a:solidFill>
            <a:round/>
            <a:headEnd type="none" w="sm" len="sm"/>
            <a:tailEnd type="none" w="sm" len="sm"/>
          </a:ln>
        </p:spPr>
      </p:cxnSp>
      <p:cxnSp>
        <p:nvCxnSpPr>
          <p:cNvPr id="1032" name="AcnStpConnector_ID_6" hidden="1"/>
          <p:cNvCxnSpPr>
            <a:cxnSpLocks noChangeShapeType="1"/>
          </p:cNvCxnSpPr>
          <p:nvPr>
            <p:custDataLst>
              <p:tags r:id="rId7"/>
            </p:custDataLst>
          </p:nvPr>
        </p:nvCxnSpPr>
        <p:spPr bwMode="gray">
          <a:xfrm rot="16200000" flipH="1">
            <a:off x="9620923" y="1519055"/>
            <a:ext cx="1587" cy="1955"/>
          </a:xfrm>
          <a:prstGeom prst="straightConnector1">
            <a:avLst/>
          </a:prstGeom>
          <a:noFill/>
          <a:ln w="9525" algn="ctr">
            <a:solidFill>
              <a:schemeClr val="tx1"/>
            </a:solidFill>
            <a:round/>
            <a:headEnd type="none" w="sm" len="sm"/>
            <a:tailEnd type="none" w="sm" len="sm"/>
          </a:ln>
        </p:spPr>
      </p:cxnSp>
      <p:sp>
        <p:nvSpPr>
          <p:cNvPr id="8" name="AcnRoadmap_ID_8" hidden="1"/>
          <p:cNvSpPr txBox="1"/>
          <p:nvPr>
            <p:custDataLst>
              <p:tags r:id="rId8"/>
            </p:custDataLst>
          </p:nvPr>
        </p:nvSpPr>
        <p:spPr bwMode="gray">
          <a:xfrm>
            <a:off x="5121032" y="88900"/>
            <a:ext cx="4499707" cy="184150"/>
          </a:xfrm>
          <a:prstGeom prst="rect">
            <a:avLst/>
          </a:prstGeom>
          <a:noFill/>
          <a:ln w="12700">
            <a:noFill/>
            <a:miter lim="800000"/>
            <a:headEnd/>
            <a:tailEnd/>
          </a:ln>
        </p:spPr>
        <p:txBody>
          <a:bodyPr lIns="0" tIns="0" rIns="0" bIns="0">
            <a:spAutoFit/>
          </a:bodyPr>
          <a:lstStyle/>
          <a:p>
            <a:pPr algn="r" eaLnBrk="0" hangingPunct="0">
              <a:defRPr/>
            </a:pPr>
            <a:r>
              <a:rPr lang="en-US" sz="1200" i="1" dirty="0">
                <a:solidFill>
                  <a:srgbClr val="FFFFFF"/>
                </a:solidFill>
              </a:rPr>
              <a:t>Roadmap</a:t>
            </a:r>
          </a:p>
        </p:txBody>
      </p:sp>
      <p:cxnSp>
        <p:nvCxnSpPr>
          <p:cNvPr id="9" name="Gerade Verbindung 4"/>
          <p:cNvCxnSpPr>
            <a:cxnSpLocks noChangeShapeType="1"/>
          </p:cNvCxnSpPr>
          <p:nvPr>
            <p:custDataLst>
              <p:tags r:id="rId9"/>
            </p:custDataLst>
          </p:nvPr>
        </p:nvCxnSpPr>
        <p:spPr bwMode="ltGray">
          <a:xfrm>
            <a:off x="334434" y="866775"/>
            <a:ext cx="11866033" cy="0"/>
          </a:xfrm>
          <a:prstGeom prst="line">
            <a:avLst/>
          </a:prstGeom>
          <a:noFill/>
          <a:ln w="12700" algn="ctr">
            <a:solidFill>
              <a:schemeClr val="accent3"/>
            </a:solidFill>
            <a:round/>
            <a:headEnd/>
            <a:tailEnd/>
          </a:ln>
        </p:spPr>
      </p:cxnSp>
      <p:sp>
        <p:nvSpPr>
          <p:cNvPr id="11" name="Inhaltsplatzhalter 13"/>
          <p:cNvSpPr txBox="1">
            <a:spLocks/>
          </p:cNvSpPr>
          <p:nvPr/>
        </p:nvSpPr>
        <p:spPr>
          <a:xfrm>
            <a:off x="11328401" y="6569076"/>
            <a:ext cx="529167" cy="227013"/>
          </a:xfrm>
          <a:prstGeom prst="rect">
            <a:avLst/>
          </a:prstGeom>
        </p:spPr>
        <p:txBody>
          <a:bodyPr lIns="0" tIns="36000" rIns="0" bIns="0"/>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lgn="r">
              <a:defRPr/>
            </a:pPr>
            <a:fld id="{5DBE4401-4A30-4621-A94F-D2DE1912133F}" type="slidenum">
              <a:rPr lang="en-US" sz="800" b="0" smtClean="0">
                <a:solidFill>
                  <a:prstClr val="black"/>
                </a:solidFill>
                <a:latin typeface="+mn-lt"/>
              </a:rPr>
              <a:pPr algn="r">
                <a:defRPr/>
              </a:pPr>
              <a:t>‹#›</a:t>
            </a:fld>
            <a:endParaRPr lang="en-US" sz="800" b="0" dirty="0">
              <a:solidFill>
                <a:prstClr val="black"/>
              </a:solidFill>
              <a:latin typeface="+mn-lt"/>
            </a:endParaRPr>
          </a:p>
        </p:txBody>
      </p:sp>
    </p:spTree>
    <p:extLst>
      <p:ext uri="{BB962C8B-B14F-4D97-AF65-F5344CB8AC3E}">
        <p14:creationId xmlns:p14="http://schemas.microsoft.com/office/powerpoint/2010/main" val="355352260"/>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rtl="0" eaLnBrk="0" fontAlgn="base" hangingPunct="0">
        <a:spcBef>
          <a:spcPct val="0"/>
        </a:spcBef>
        <a:spcAft>
          <a:spcPct val="0"/>
        </a:spcAft>
        <a:defRPr sz="1800" b="1">
          <a:solidFill>
            <a:schemeClr val="accent1"/>
          </a:solidFill>
          <a:latin typeface="Arial" charset="0"/>
          <a:ea typeface="+mj-ea"/>
          <a:cs typeface="+mj-cs"/>
        </a:defRPr>
      </a:lvl1pPr>
      <a:lvl2pPr algn="l" rtl="0" eaLnBrk="0" fontAlgn="base" hangingPunct="0">
        <a:spcBef>
          <a:spcPct val="0"/>
        </a:spcBef>
        <a:spcAft>
          <a:spcPct val="0"/>
        </a:spcAft>
        <a:defRPr sz="2000" b="1">
          <a:solidFill>
            <a:schemeClr val="bg1"/>
          </a:solidFill>
          <a:latin typeface="Arial" charset="0"/>
        </a:defRPr>
      </a:lvl2pPr>
      <a:lvl3pPr algn="l" rtl="0" eaLnBrk="0" fontAlgn="base" hangingPunct="0">
        <a:spcBef>
          <a:spcPct val="0"/>
        </a:spcBef>
        <a:spcAft>
          <a:spcPct val="0"/>
        </a:spcAft>
        <a:defRPr sz="2000" b="1">
          <a:solidFill>
            <a:schemeClr val="bg1"/>
          </a:solidFill>
          <a:latin typeface="Arial" charset="0"/>
        </a:defRPr>
      </a:lvl3pPr>
      <a:lvl4pPr algn="l" rtl="0" eaLnBrk="0" fontAlgn="base" hangingPunct="0">
        <a:spcBef>
          <a:spcPct val="0"/>
        </a:spcBef>
        <a:spcAft>
          <a:spcPct val="0"/>
        </a:spcAft>
        <a:defRPr sz="2000" b="1">
          <a:solidFill>
            <a:schemeClr val="bg1"/>
          </a:solidFill>
          <a:latin typeface="Arial" charset="0"/>
        </a:defRPr>
      </a:lvl4pPr>
      <a:lvl5pPr algn="l" rtl="0" eaLnBrk="0" fontAlgn="base" hangingPunct="0">
        <a:spcBef>
          <a:spcPct val="0"/>
        </a:spcBef>
        <a:spcAft>
          <a:spcPct val="0"/>
        </a:spcAft>
        <a:defRPr sz="2000" b="1">
          <a:solidFill>
            <a:schemeClr val="bg1"/>
          </a:solidFill>
          <a:latin typeface="Arial" charset="0"/>
        </a:defRPr>
      </a:lvl5pPr>
      <a:lvl6pPr marL="457200" algn="l" rtl="0" fontAlgn="base">
        <a:spcBef>
          <a:spcPct val="0"/>
        </a:spcBef>
        <a:spcAft>
          <a:spcPct val="0"/>
        </a:spcAft>
        <a:defRPr sz="2000" b="1">
          <a:solidFill>
            <a:schemeClr val="bg1"/>
          </a:solidFill>
          <a:latin typeface="Arial" charset="0"/>
        </a:defRPr>
      </a:lvl6pPr>
      <a:lvl7pPr marL="914400" algn="l" rtl="0" fontAlgn="base">
        <a:spcBef>
          <a:spcPct val="0"/>
        </a:spcBef>
        <a:spcAft>
          <a:spcPct val="0"/>
        </a:spcAft>
        <a:defRPr sz="2000" b="1">
          <a:solidFill>
            <a:schemeClr val="bg1"/>
          </a:solidFill>
          <a:latin typeface="Arial" charset="0"/>
        </a:defRPr>
      </a:lvl7pPr>
      <a:lvl8pPr marL="1371600" algn="l" rtl="0" fontAlgn="base">
        <a:spcBef>
          <a:spcPct val="0"/>
        </a:spcBef>
        <a:spcAft>
          <a:spcPct val="0"/>
        </a:spcAft>
        <a:defRPr sz="2000" b="1">
          <a:solidFill>
            <a:schemeClr val="bg1"/>
          </a:solidFill>
          <a:latin typeface="Arial" charset="0"/>
        </a:defRPr>
      </a:lvl8pPr>
      <a:lvl9pPr marL="1828800" algn="l" rtl="0" fontAlgn="base">
        <a:spcBef>
          <a:spcPct val="0"/>
        </a:spcBef>
        <a:spcAft>
          <a:spcPct val="0"/>
        </a:spcAft>
        <a:defRPr sz="2000" b="1">
          <a:solidFill>
            <a:schemeClr val="bg1"/>
          </a:solidFill>
          <a:latin typeface="Arial" charset="0"/>
        </a:defRPr>
      </a:lvl9pPr>
    </p:titleStyle>
    <p:bodyStyle>
      <a:lvl1pPr marL="182563" indent="-182563" algn="l" rtl="0" eaLnBrk="0" fontAlgn="base" hangingPunct="0">
        <a:spcBef>
          <a:spcPct val="20000"/>
        </a:spcBef>
        <a:spcAft>
          <a:spcPct val="0"/>
        </a:spcAft>
        <a:buFont typeface="Arial" pitchFamily="34" charset="0"/>
        <a:buChar char="•"/>
        <a:defRPr sz="1400">
          <a:solidFill>
            <a:schemeClr val="tx1"/>
          </a:solidFill>
          <a:latin typeface="Arial" charset="0"/>
          <a:ea typeface="+mn-ea"/>
          <a:cs typeface="+mn-cs"/>
        </a:defRPr>
      </a:lvl1pPr>
      <a:lvl2pPr marL="536575" indent="-174625" algn="l" rtl="0" eaLnBrk="0" fontAlgn="base" hangingPunct="0">
        <a:spcBef>
          <a:spcPct val="20000"/>
        </a:spcBef>
        <a:spcAft>
          <a:spcPct val="0"/>
        </a:spcAft>
        <a:buFont typeface="Arial" pitchFamily="34" charset="0"/>
        <a:buChar char="–"/>
        <a:defRPr sz="1400">
          <a:solidFill>
            <a:schemeClr val="tx1"/>
          </a:solidFill>
          <a:latin typeface="Arial" charset="0"/>
        </a:defRPr>
      </a:lvl2pPr>
      <a:lvl3pPr marL="901700" indent="-185738" algn="l" rtl="0" eaLnBrk="0" fontAlgn="base" hangingPunct="0">
        <a:spcBef>
          <a:spcPct val="20000"/>
        </a:spcBef>
        <a:spcAft>
          <a:spcPct val="0"/>
        </a:spcAft>
        <a:buChar char="•"/>
        <a:defRPr sz="1400">
          <a:solidFill>
            <a:schemeClr val="tx1"/>
          </a:solidFill>
          <a:latin typeface="Arial" charset="0"/>
        </a:defRPr>
      </a:lvl3pPr>
      <a:lvl4pPr marL="1255713" indent="-174625" algn="l" rtl="0" eaLnBrk="0" fontAlgn="base" hangingPunct="0">
        <a:spcBef>
          <a:spcPct val="20000"/>
        </a:spcBef>
        <a:spcAft>
          <a:spcPct val="0"/>
        </a:spcAft>
        <a:buChar char="•"/>
        <a:defRPr sz="1400">
          <a:solidFill>
            <a:schemeClr val="tx1"/>
          </a:solidFill>
          <a:latin typeface="Arial" charset="0"/>
        </a:defRPr>
      </a:lvl4pPr>
      <a:lvl5pPr marL="1609725" indent="-174625" algn="l" rtl="0" eaLnBrk="0" fontAlgn="base" hangingPunct="0">
        <a:spcBef>
          <a:spcPct val="20000"/>
        </a:spcBef>
        <a:spcAft>
          <a:spcPct val="0"/>
        </a:spcAft>
        <a:buChar char="•"/>
        <a:defRPr sz="1400">
          <a:solidFill>
            <a:schemeClr val="tx1"/>
          </a:solidFill>
          <a:latin typeface="Arial" charset="0"/>
        </a:defRPr>
      </a:lvl5pPr>
      <a:lvl6pPr marL="2066925" indent="-174625" algn="l" rtl="0" fontAlgn="base">
        <a:spcBef>
          <a:spcPct val="20000"/>
        </a:spcBef>
        <a:spcAft>
          <a:spcPct val="0"/>
        </a:spcAft>
        <a:buChar char="•"/>
        <a:defRPr sz="1400">
          <a:solidFill>
            <a:schemeClr val="tx1"/>
          </a:solidFill>
          <a:latin typeface="+mn-lt"/>
        </a:defRPr>
      </a:lvl6pPr>
      <a:lvl7pPr marL="2524125" indent="-174625" algn="l" rtl="0" fontAlgn="base">
        <a:spcBef>
          <a:spcPct val="20000"/>
        </a:spcBef>
        <a:spcAft>
          <a:spcPct val="0"/>
        </a:spcAft>
        <a:buChar char="•"/>
        <a:defRPr sz="1400">
          <a:solidFill>
            <a:schemeClr val="tx1"/>
          </a:solidFill>
          <a:latin typeface="+mn-lt"/>
        </a:defRPr>
      </a:lvl7pPr>
      <a:lvl8pPr marL="2981325" indent="-174625" algn="l" rtl="0" fontAlgn="base">
        <a:spcBef>
          <a:spcPct val="20000"/>
        </a:spcBef>
        <a:spcAft>
          <a:spcPct val="0"/>
        </a:spcAft>
        <a:buChar char="•"/>
        <a:defRPr sz="1400">
          <a:solidFill>
            <a:schemeClr val="tx1"/>
          </a:solidFill>
          <a:latin typeface="+mn-lt"/>
        </a:defRPr>
      </a:lvl8pPr>
      <a:lvl9pPr marL="3438525" indent="-174625" algn="l" rtl="0" fontAlgn="base">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https://www.nipc.gov.ng/compendium/1-investment-policies-and-protections/"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www.nipc.gov.ng/compendium/3-sector-specific-incentives/" TargetMode="External"/><Relationship Id="rId2" Type="http://schemas.openxmlformats.org/officeDocument/2006/relationships/hyperlink" Target="https://www.nipc.gov.ng/compendium/2-general-tax-based-incentives/" TargetMode="External"/><Relationship Id="rId1" Type="http://schemas.openxmlformats.org/officeDocument/2006/relationships/slideLayout" Target="../slideLayouts/slideLayout12.xml"/><Relationship Id="rId6" Type="http://schemas.openxmlformats.org/officeDocument/2006/relationships/hyperlink" Target="https://www.nipc.gov.ng/compendium/6-special-economic-zones/" TargetMode="External"/><Relationship Id="rId5" Type="http://schemas.openxmlformats.org/officeDocument/2006/relationships/hyperlink" Target="https://www.nipc.gov.ng/compendium/5-export-incentives/" TargetMode="External"/><Relationship Id="rId4" Type="http://schemas.openxmlformats.org/officeDocument/2006/relationships/hyperlink" Target="https://www.nipc.gov.ng/compendium/4-tariff-based-incentives/"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nipc.gov.ng/wp-content/uploads/2020/09/Compendium-of-Investment-Incentives-in-Nigeria-final1.pdf"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5CD8D-E704-46A1-BC3E-9A644A9FFD4E}"/>
              </a:ext>
            </a:extLst>
          </p:cNvPr>
          <p:cNvSpPr>
            <a:spLocks noGrp="1"/>
          </p:cNvSpPr>
          <p:nvPr>
            <p:ph type="ctrTitle"/>
          </p:nvPr>
        </p:nvSpPr>
        <p:spPr>
          <a:xfrm>
            <a:off x="792483" y="821265"/>
            <a:ext cx="6098705" cy="5222117"/>
          </a:xfrm>
        </p:spPr>
        <p:txBody>
          <a:bodyPr anchor="ctr">
            <a:normAutofit/>
          </a:bodyPr>
          <a:lstStyle/>
          <a:p>
            <a:pPr algn="r"/>
            <a:r>
              <a:rPr lang="en-US" sz="5400" dirty="0"/>
              <a:t>KATSINA INVESTMENT PROMOTION AGENCY</a:t>
            </a:r>
          </a:p>
        </p:txBody>
      </p:sp>
      <p:sp>
        <p:nvSpPr>
          <p:cNvPr id="3" name="Subtitle 2">
            <a:extLst>
              <a:ext uri="{FF2B5EF4-FFF2-40B4-BE49-F238E27FC236}">
                <a16:creationId xmlns:a16="http://schemas.microsoft.com/office/drawing/2014/main" id="{E309A740-48C5-4AE5-879B-F567D3D7ACDC}"/>
              </a:ext>
            </a:extLst>
          </p:cNvPr>
          <p:cNvSpPr>
            <a:spLocks noGrp="1"/>
          </p:cNvSpPr>
          <p:nvPr>
            <p:ph type="subTitle" idx="1"/>
          </p:nvPr>
        </p:nvSpPr>
        <p:spPr>
          <a:xfrm>
            <a:off x="7903028" y="821265"/>
            <a:ext cx="3265713" cy="5222117"/>
          </a:xfrm>
        </p:spPr>
        <p:txBody>
          <a:bodyPr anchor="ctr">
            <a:normAutofit/>
          </a:bodyPr>
          <a:lstStyle/>
          <a:p>
            <a:pPr algn="ctr"/>
            <a:r>
              <a:rPr lang="en-US" sz="4000" dirty="0">
                <a:solidFill>
                  <a:srgbClr val="FF0000"/>
                </a:solidFill>
              </a:rPr>
              <a:t>List of Investment Incentives for Investors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4213" y="2208825"/>
            <a:ext cx="2259035" cy="2259035"/>
          </a:xfrm>
          <a:prstGeom prst="rect">
            <a:avLst/>
          </a:prstGeom>
        </p:spPr>
      </p:pic>
    </p:spTree>
    <p:extLst>
      <p:ext uri="{BB962C8B-B14F-4D97-AF65-F5344CB8AC3E}">
        <p14:creationId xmlns:p14="http://schemas.microsoft.com/office/powerpoint/2010/main" val="3754664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2010C1-C435-4A44-9B26-8FF3B7FFBDE9}"/>
              </a:ext>
            </a:extLst>
          </p:cNvPr>
          <p:cNvSpPr>
            <a:spLocks noGrp="1"/>
          </p:cNvSpPr>
          <p:nvPr>
            <p:ph idx="1"/>
          </p:nvPr>
        </p:nvSpPr>
        <p:spPr>
          <a:xfrm>
            <a:off x="437995" y="984732"/>
            <a:ext cx="11540065" cy="937853"/>
          </a:xfrm>
        </p:spPr>
        <p:txBody>
          <a:bodyPr/>
          <a:lstStyle/>
          <a:p>
            <a:pPr marL="0" indent="0">
              <a:buNone/>
            </a:pPr>
            <a:r>
              <a:rPr lang="en-US" dirty="0"/>
              <a:t>As *stated by His Excellency, Rt. Hon. Aminu Bello </a:t>
            </a:r>
            <a:r>
              <a:rPr lang="en-US" dirty="0" err="1"/>
              <a:t>Masari</a:t>
            </a:r>
            <a:r>
              <a:rPr lang="en-US" dirty="0"/>
              <a:t>, CFR, </a:t>
            </a:r>
            <a:r>
              <a:rPr lang="en-US" dirty="0" err="1"/>
              <a:t>Fnim</a:t>
            </a:r>
            <a:r>
              <a:rPr lang="en-US" dirty="0"/>
              <a:t> (</a:t>
            </a:r>
            <a:r>
              <a:rPr lang="en-US" dirty="0" err="1"/>
              <a:t>Dallatun</a:t>
            </a:r>
            <a:r>
              <a:rPr lang="en-US" dirty="0"/>
              <a:t> Katsina) Governor of Katsina State, “ For quick wins, the Government will give priority to Investors willing to invest in the following:-</a:t>
            </a:r>
          </a:p>
          <a:p>
            <a:pPr marL="0" indent="0">
              <a:buNone/>
            </a:pPr>
            <a:r>
              <a:rPr lang="en-US" b="1" dirty="0"/>
              <a:t>				</a:t>
            </a:r>
            <a:r>
              <a:rPr lang="en-US" sz="1200" b="1" dirty="0"/>
              <a:t>*</a:t>
            </a:r>
            <a:r>
              <a:rPr lang="en-US" sz="1200" dirty="0"/>
              <a:t> Welcome Address, the Katsina State Investors’ Handbook,</a:t>
            </a:r>
            <a:endParaRPr lang="en-US" sz="1200" b="1" dirty="0"/>
          </a:p>
        </p:txBody>
      </p:sp>
      <p:sp>
        <p:nvSpPr>
          <p:cNvPr id="4" name="Rectangle 3">
            <a:extLst>
              <a:ext uri="{FF2B5EF4-FFF2-40B4-BE49-F238E27FC236}">
                <a16:creationId xmlns:a16="http://schemas.microsoft.com/office/drawing/2014/main" id="{EF755D1F-DA11-4523-8124-7FFA316532E7}"/>
              </a:ext>
            </a:extLst>
          </p:cNvPr>
          <p:cNvSpPr/>
          <p:nvPr/>
        </p:nvSpPr>
        <p:spPr bwMode="auto">
          <a:xfrm>
            <a:off x="342899" y="909515"/>
            <a:ext cx="11456378" cy="1013070"/>
          </a:xfrm>
          <a:prstGeom prst="rect">
            <a:avLst/>
          </a:prstGeom>
          <a:solidFill>
            <a:srgbClr val="92D050">
              <a:alpha val="26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endParaRPr lang="en-US" sz="1500" b="1" dirty="0">
              <a:solidFill>
                <a:prstClr val="black"/>
              </a:solidFill>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CCA4C6F8-E271-4E00-AD01-DEE9537DB2E7}"/>
              </a:ext>
            </a:extLst>
          </p:cNvPr>
          <p:cNvSpPr>
            <a:spLocks noGrp="1"/>
          </p:cNvSpPr>
          <p:nvPr>
            <p:ph type="title"/>
          </p:nvPr>
        </p:nvSpPr>
        <p:spPr/>
        <p:txBody>
          <a:bodyPr/>
          <a:lstStyle/>
          <a:p>
            <a:r>
              <a:rPr lang="en-US" dirty="0"/>
              <a:t>Katsina State Priority Investment Areas</a:t>
            </a:r>
          </a:p>
        </p:txBody>
      </p:sp>
      <p:sp>
        <p:nvSpPr>
          <p:cNvPr id="5" name="Rectangle 4">
            <a:extLst>
              <a:ext uri="{FF2B5EF4-FFF2-40B4-BE49-F238E27FC236}">
                <a16:creationId xmlns:a16="http://schemas.microsoft.com/office/drawing/2014/main" id="{8AD04D8C-AED0-4BA5-B880-432B80E1C516}"/>
              </a:ext>
            </a:extLst>
          </p:cNvPr>
          <p:cNvSpPr/>
          <p:nvPr/>
        </p:nvSpPr>
        <p:spPr>
          <a:xfrm>
            <a:off x="580294" y="1964340"/>
            <a:ext cx="6096000" cy="4782591"/>
          </a:xfrm>
          <a:prstGeom prst="rect">
            <a:avLst/>
          </a:prstGeom>
        </p:spPr>
        <p:txBody>
          <a:bodyPr>
            <a:spAutoFit/>
          </a:bodyPr>
          <a:lstStyle/>
          <a:p>
            <a:pPr marL="182563" lvl="0" indent="-182563" eaLnBrk="0" fontAlgn="base" hangingPunct="0">
              <a:lnSpc>
                <a:spcPct val="150000"/>
              </a:lnSpc>
              <a:spcBef>
                <a:spcPct val="20000"/>
              </a:spcBef>
              <a:spcAft>
                <a:spcPct val="0"/>
              </a:spcAft>
              <a:buFont typeface="Arial" pitchFamily="34" charset="0"/>
              <a:buChar char="•"/>
            </a:pPr>
            <a:r>
              <a:rPr lang="en-US" sz="1300" kern="0" dirty="0">
                <a:solidFill>
                  <a:prstClr val="black"/>
                </a:solidFill>
                <a:latin typeface="Calibri" panose="020F0502020204030204" pitchFamily="34" charset="0"/>
                <a:cs typeface="Calibri" panose="020F0502020204030204" pitchFamily="34" charset="0"/>
              </a:rPr>
              <a:t>Large Scale Rice/Wheat Production and Processing;</a:t>
            </a:r>
          </a:p>
          <a:p>
            <a:pPr marL="182563" lvl="0" indent="-182563" eaLnBrk="0" fontAlgn="base" hangingPunct="0">
              <a:lnSpc>
                <a:spcPct val="150000"/>
              </a:lnSpc>
              <a:spcBef>
                <a:spcPct val="20000"/>
              </a:spcBef>
              <a:spcAft>
                <a:spcPct val="0"/>
              </a:spcAft>
              <a:buFont typeface="Arial" pitchFamily="34" charset="0"/>
              <a:buChar char="•"/>
            </a:pPr>
            <a:r>
              <a:rPr lang="en-US" sz="1300" kern="0" dirty="0">
                <a:solidFill>
                  <a:prstClr val="black"/>
                </a:solidFill>
                <a:latin typeface="Calibri" panose="020F0502020204030204" pitchFamily="34" charset="0"/>
                <a:cs typeface="Calibri" panose="020F0502020204030204" pitchFamily="34" charset="0"/>
              </a:rPr>
              <a:t>Medium to Large Scale Sugar Production;</a:t>
            </a:r>
          </a:p>
          <a:p>
            <a:pPr marL="182563" lvl="0" indent="-182563" eaLnBrk="0" fontAlgn="base" hangingPunct="0">
              <a:lnSpc>
                <a:spcPct val="150000"/>
              </a:lnSpc>
              <a:spcBef>
                <a:spcPct val="20000"/>
              </a:spcBef>
              <a:spcAft>
                <a:spcPct val="0"/>
              </a:spcAft>
              <a:buFont typeface="Arial" pitchFamily="34" charset="0"/>
              <a:buChar char="•"/>
            </a:pPr>
            <a:r>
              <a:rPr lang="en-US" sz="1300" kern="0" dirty="0">
                <a:solidFill>
                  <a:prstClr val="black"/>
                </a:solidFill>
                <a:latin typeface="Calibri" panose="020F0502020204030204" pitchFamily="34" charset="0"/>
                <a:cs typeface="Calibri" panose="020F0502020204030204" pitchFamily="34" charset="0"/>
              </a:rPr>
              <a:t>Tannery;</a:t>
            </a:r>
          </a:p>
          <a:p>
            <a:pPr marL="182563" lvl="0" indent="-182563" eaLnBrk="0" fontAlgn="base" hangingPunct="0">
              <a:lnSpc>
                <a:spcPct val="150000"/>
              </a:lnSpc>
              <a:spcBef>
                <a:spcPct val="20000"/>
              </a:spcBef>
              <a:spcAft>
                <a:spcPct val="0"/>
              </a:spcAft>
              <a:buFont typeface="Arial" pitchFamily="34" charset="0"/>
              <a:buChar char="•"/>
            </a:pPr>
            <a:r>
              <a:rPr lang="en-US" sz="1300" kern="0" dirty="0">
                <a:solidFill>
                  <a:prstClr val="black"/>
                </a:solidFill>
                <a:latin typeface="Calibri" panose="020F0502020204030204" pitchFamily="34" charset="0"/>
                <a:cs typeface="Calibri" panose="020F0502020204030204" pitchFamily="34" charset="0"/>
              </a:rPr>
              <a:t>Large Scale Tomato Production and Processing;</a:t>
            </a:r>
          </a:p>
          <a:p>
            <a:pPr marL="182563" lvl="0" indent="-182563" eaLnBrk="0" fontAlgn="base" hangingPunct="0">
              <a:lnSpc>
                <a:spcPct val="150000"/>
              </a:lnSpc>
              <a:spcBef>
                <a:spcPct val="20000"/>
              </a:spcBef>
              <a:spcAft>
                <a:spcPct val="0"/>
              </a:spcAft>
              <a:buFont typeface="Arial" pitchFamily="34" charset="0"/>
              <a:buChar char="•"/>
            </a:pPr>
            <a:r>
              <a:rPr lang="en-US" sz="1300" kern="0" dirty="0">
                <a:solidFill>
                  <a:prstClr val="black"/>
                </a:solidFill>
                <a:latin typeface="Calibri" panose="020F0502020204030204" pitchFamily="34" charset="0"/>
                <a:cs typeface="Calibri" panose="020F0502020204030204" pitchFamily="34" charset="0"/>
              </a:rPr>
              <a:t>Fertilizer Blending Plant; </a:t>
            </a:r>
          </a:p>
          <a:p>
            <a:pPr marL="182563" lvl="0" indent="-182563" eaLnBrk="0" fontAlgn="base" hangingPunct="0">
              <a:lnSpc>
                <a:spcPct val="150000"/>
              </a:lnSpc>
              <a:spcBef>
                <a:spcPct val="20000"/>
              </a:spcBef>
              <a:spcAft>
                <a:spcPct val="0"/>
              </a:spcAft>
              <a:buFont typeface="Arial" pitchFamily="34" charset="0"/>
              <a:buChar char="•"/>
            </a:pPr>
            <a:r>
              <a:rPr lang="en-US" sz="1300" kern="0" dirty="0">
                <a:solidFill>
                  <a:prstClr val="black"/>
                </a:solidFill>
                <a:latin typeface="Calibri" panose="020F0502020204030204" pitchFamily="34" charset="0"/>
                <a:cs typeface="Calibri" panose="020F0502020204030204" pitchFamily="34" charset="0"/>
              </a:rPr>
              <a:t>Livestock Production and Meat Processing;</a:t>
            </a:r>
          </a:p>
          <a:p>
            <a:pPr marL="182563" lvl="0" indent="-182563" eaLnBrk="0" fontAlgn="base" hangingPunct="0">
              <a:lnSpc>
                <a:spcPct val="150000"/>
              </a:lnSpc>
              <a:spcBef>
                <a:spcPct val="20000"/>
              </a:spcBef>
              <a:spcAft>
                <a:spcPct val="0"/>
              </a:spcAft>
              <a:buFont typeface="Arial" pitchFamily="34" charset="0"/>
              <a:buChar char="•"/>
            </a:pPr>
            <a:r>
              <a:rPr lang="en-US" sz="1300" kern="0" dirty="0">
                <a:solidFill>
                  <a:prstClr val="black"/>
                </a:solidFill>
                <a:latin typeface="Calibri" panose="020F0502020204030204" pitchFamily="34" charset="0"/>
                <a:cs typeface="Calibri" panose="020F0502020204030204" pitchFamily="34" charset="0"/>
              </a:rPr>
              <a:t>Plantation for economic trees such as:</a:t>
            </a:r>
          </a:p>
          <a:p>
            <a:pPr marL="536575" lvl="1" indent="-174625" eaLnBrk="0" fontAlgn="base" hangingPunct="0">
              <a:lnSpc>
                <a:spcPct val="150000"/>
              </a:lnSpc>
              <a:spcBef>
                <a:spcPct val="20000"/>
              </a:spcBef>
              <a:spcAft>
                <a:spcPct val="0"/>
              </a:spcAft>
              <a:buFont typeface="Arial" pitchFamily="34" charset="0"/>
              <a:buChar char="–"/>
            </a:pPr>
            <a:r>
              <a:rPr lang="en-US" sz="1300" kern="0" dirty="0">
                <a:solidFill>
                  <a:prstClr val="black"/>
                </a:solidFill>
                <a:latin typeface="Calibri" panose="020F0502020204030204" pitchFamily="34" charset="0"/>
                <a:cs typeface="Calibri" panose="020F0502020204030204" pitchFamily="34" charset="0"/>
              </a:rPr>
              <a:t>Gum Arabic;</a:t>
            </a:r>
          </a:p>
          <a:p>
            <a:pPr marL="536575" lvl="1" indent="-174625" eaLnBrk="0" fontAlgn="base" hangingPunct="0">
              <a:lnSpc>
                <a:spcPct val="150000"/>
              </a:lnSpc>
              <a:spcBef>
                <a:spcPct val="20000"/>
              </a:spcBef>
              <a:spcAft>
                <a:spcPct val="0"/>
              </a:spcAft>
              <a:buFont typeface="Arial" pitchFamily="34" charset="0"/>
              <a:buChar char="–"/>
            </a:pPr>
            <a:r>
              <a:rPr lang="en-US" sz="1300" kern="0" dirty="0">
                <a:solidFill>
                  <a:prstClr val="black"/>
                </a:solidFill>
                <a:latin typeface="Calibri" panose="020F0502020204030204" pitchFamily="34" charset="0"/>
                <a:cs typeface="Calibri" panose="020F0502020204030204" pitchFamily="34" charset="0"/>
              </a:rPr>
              <a:t>Shea Nut;</a:t>
            </a:r>
          </a:p>
          <a:p>
            <a:pPr marL="536575" lvl="1" indent="-174625" eaLnBrk="0" fontAlgn="base" hangingPunct="0">
              <a:lnSpc>
                <a:spcPct val="150000"/>
              </a:lnSpc>
              <a:spcBef>
                <a:spcPct val="20000"/>
              </a:spcBef>
              <a:spcAft>
                <a:spcPct val="0"/>
              </a:spcAft>
              <a:buFont typeface="Arial" pitchFamily="34" charset="0"/>
              <a:buChar char="–"/>
            </a:pPr>
            <a:r>
              <a:rPr lang="en-US" sz="1300" kern="0" dirty="0">
                <a:solidFill>
                  <a:prstClr val="black"/>
                </a:solidFill>
                <a:latin typeface="Calibri" panose="020F0502020204030204" pitchFamily="34" charset="0"/>
                <a:cs typeface="Calibri" panose="020F0502020204030204" pitchFamily="34" charset="0"/>
              </a:rPr>
              <a:t>Moringa; and</a:t>
            </a:r>
          </a:p>
          <a:p>
            <a:pPr marL="536575" lvl="1" indent="-174625" eaLnBrk="0" fontAlgn="base" hangingPunct="0">
              <a:lnSpc>
                <a:spcPct val="150000"/>
              </a:lnSpc>
              <a:spcBef>
                <a:spcPct val="20000"/>
              </a:spcBef>
              <a:spcAft>
                <a:spcPct val="0"/>
              </a:spcAft>
              <a:buFont typeface="Arial" pitchFamily="34" charset="0"/>
              <a:buChar char="–"/>
            </a:pPr>
            <a:r>
              <a:rPr lang="en-US" sz="1300" kern="0" dirty="0">
                <a:solidFill>
                  <a:prstClr val="black"/>
                </a:solidFill>
                <a:latin typeface="Calibri" panose="020F0502020204030204" pitchFamily="34" charset="0"/>
                <a:cs typeface="Calibri" panose="020F0502020204030204" pitchFamily="34" charset="0"/>
              </a:rPr>
              <a:t>Locust Bean</a:t>
            </a:r>
          </a:p>
          <a:p>
            <a:pPr marL="182563" lvl="0" indent="-182563" eaLnBrk="0" fontAlgn="base" hangingPunct="0">
              <a:lnSpc>
                <a:spcPct val="150000"/>
              </a:lnSpc>
              <a:spcBef>
                <a:spcPct val="20000"/>
              </a:spcBef>
              <a:spcAft>
                <a:spcPct val="0"/>
              </a:spcAft>
              <a:buFont typeface="Arial" pitchFamily="34" charset="0"/>
              <a:buChar char="•"/>
            </a:pPr>
            <a:r>
              <a:rPr lang="en-US" sz="1300" kern="0" dirty="0">
                <a:solidFill>
                  <a:prstClr val="black"/>
                </a:solidFill>
                <a:latin typeface="Calibri" panose="020F0502020204030204" pitchFamily="34" charset="0"/>
                <a:cs typeface="Calibri" panose="020F0502020204030204" pitchFamily="34" charset="0"/>
              </a:rPr>
              <a:t>Hospitality and Creative Arts;</a:t>
            </a:r>
          </a:p>
          <a:p>
            <a:pPr marL="182563" lvl="0" indent="-182563" eaLnBrk="0" fontAlgn="base" hangingPunct="0">
              <a:lnSpc>
                <a:spcPct val="150000"/>
              </a:lnSpc>
              <a:spcBef>
                <a:spcPct val="20000"/>
              </a:spcBef>
              <a:spcAft>
                <a:spcPct val="0"/>
              </a:spcAft>
              <a:buFont typeface="Arial" pitchFamily="34" charset="0"/>
              <a:buChar char="•"/>
            </a:pPr>
            <a:r>
              <a:rPr lang="en-US" sz="1300" kern="0" dirty="0">
                <a:solidFill>
                  <a:prstClr val="black"/>
                </a:solidFill>
                <a:latin typeface="Calibri" panose="020F0502020204030204" pitchFamily="34" charset="0"/>
                <a:cs typeface="Calibri" panose="020F0502020204030204" pitchFamily="34" charset="0"/>
              </a:rPr>
              <a:t>Solid Minerals Exploration and Exploitation; and</a:t>
            </a:r>
          </a:p>
          <a:p>
            <a:pPr marL="182563" lvl="0" indent="-182563" eaLnBrk="0" fontAlgn="base" hangingPunct="0">
              <a:lnSpc>
                <a:spcPct val="150000"/>
              </a:lnSpc>
              <a:spcBef>
                <a:spcPct val="20000"/>
              </a:spcBef>
              <a:spcAft>
                <a:spcPct val="0"/>
              </a:spcAft>
              <a:buFont typeface="Arial" pitchFamily="34" charset="0"/>
              <a:buChar char="•"/>
            </a:pPr>
            <a:r>
              <a:rPr lang="en-US" sz="1300" kern="0" dirty="0">
                <a:solidFill>
                  <a:prstClr val="black"/>
                </a:solidFill>
                <a:latin typeface="Calibri" panose="020F0502020204030204" pitchFamily="34" charset="0"/>
                <a:cs typeface="Calibri" panose="020F0502020204030204" pitchFamily="34" charset="0"/>
              </a:rPr>
              <a:t>Power Generation;”</a:t>
            </a:r>
          </a:p>
        </p:txBody>
      </p:sp>
    </p:spTree>
    <p:extLst>
      <p:ext uri="{BB962C8B-B14F-4D97-AF65-F5344CB8AC3E}">
        <p14:creationId xmlns:p14="http://schemas.microsoft.com/office/powerpoint/2010/main" val="2418932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E01E3-A582-448D-8258-FB5947CAAF3B}"/>
              </a:ext>
            </a:extLst>
          </p:cNvPr>
          <p:cNvSpPr>
            <a:spLocks noGrp="1"/>
          </p:cNvSpPr>
          <p:nvPr>
            <p:ph type="title"/>
          </p:nvPr>
        </p:nvSpPr>
        <p:spPr/>
        <p:txBody>
          <a:bodyPr/>
          <a:lstStyle/>
          <a:p>
            <a:r>
              <a:rPr lang="en-US" dirty="0"/>
              <a:t>Katsina State Investment Promotion</a:t>
            </a:r>
          </a:p>
        </p:txBody>
      </p:sp>
      <p:sp>
        <p:nvSpPr>
          <p:cNvPr id="3" name="Content Placeholder 2">
            <a:extLst>
              <a:ext uri="{FF2B5EF4-FFF2-40B4-BE49-F238E27FC236}">
                <a16:creationId xmlns:a16="http://schemas.microsoft.com/office/drawing/2014/main" id="{DE75EB4C-9CC5-4003-B304-599A23CA7B51}"/>
              </a:ext>
            </a:extLst>
          </p:cNvPr>
          <p:cNvSpPr>
            <a:spLocks noGrp="1"/>
          </p:cNvSpPr>
          <p:nvPr>
            <p:ph idx="1"/>
          </p:nvPr>
        </p:nvSpPr>
        <p:spPr/>
        <p:txBody>
          <a:bodyPr/>
          <a:lstStyle/>
          <a:p>
            <a:r>
              <a:rPr lang="en-US" b="1" dirty="0"/>
              <a:t>The Katsina State Investment Promotion Agency Law 2017 </a:t>
            </a:r>
            <a:r>
              <a:rPr lang="en-US" dirty="0"/>
              <a:t>empowers the KIPA to advise the government and compile special investment incentives for strategic or major investments in consultation with appropriate government agencies.</a:t>
            </a:r>
          </a:p>
          <a:p>
            <a:endParaRPr lang="en-US" dirty="0"/>
          </a:p>
          <a:p>
            <a:endParaRPr lang="en-US" dirty="0"/>
          </a:p>
        </p:txBody>
      </p:sp>
    </p:spTree>
    <p:extLst>
      <p:ext uri="{BB962C8B-B14F-4D97-AF65-F5344CB8AC3E}">
        <p14:creationId xmlns:p14="http://schemas.microsoft.com/office/powerpoint/2010/main" val="9176396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BDAAD-A271-42C8-B7A8-8D488A2BEA0F}"/>
              </a:ext>
            </a:extLst>
          </p:cNvPr>
          <p:cNvSpPr>
            <a:spLocks noGrp="1"/>
          </p:cNvSpPr>
          <p:nvPr>
            <p:ph type="title"/>
          </p:nvPr>
        </p:nvSpPr>
        <p:spPr/>
        <p:txBody>
          <a:bodyPr/>
          <a:lstStyle/>
          <a:p>
            <a:r>
              <a:rPr lang="en-US" dirty="0"/>
              <a:t>State Investment Incentives</a:t>
            </a:r>
          </a:p>
        </p:txBody>
      </p:sp>
      <p:sp>
        <p:nvSpPr>
          <p:cNvPr id="3" name="Content Placeholder 2">
            <a:extLst>
              <a:ext uri="{FF2B5EF4-FFF2-40B4-BE49-F238E27FC236}">
                <a16:creationId xmlns:a16="http://schemas.microsoft.com/office/drawing/2014/main" id="{EC29D601-589E-40CC-BBAB-78B88476E224}"/>
              </a:ext>
            </a:extLst>
          </p:cNvPr>
          <p:cNvSpPr>
            <a:spLocks noGrp="1"/>
          </p:cNvSpPr>
          <p:nvPr>
            <p:ph idx="1"/>
          </p:nvPr>
        </p:nvSpPr>
        <p:spPr/>
        <p:txBody>
          <a:bodyPr/>
          <a:lstStyle/>
          <a:p>
            <a:endParaRPr lang="en-US" dirty="0"/>
          </a:p>
          <a:p>
            <a:endParaRPr lang="en-US" dirty="0"/>
          </a:p>
          <a:p>
            <a:endParaRPr lang="en-US" dirty="0"/>
          </a:p>
          <a:p>
            <a:endParaRPr lang="en-US" dirty="0"/>
          </a:p>
        </p:txBody>
      </p:sp>
      <p:graphicFrame>
        <p:nvGraphicFramePr>
          <p:cNvPr id="4" name="Table 4">
            <a:extLst>
              <a:ext uri="{FF2B5EF4-FFF2-40B4-BE49-F238E27FC236}">
                <a16:creationId xmlns:a16="http://schemas.microsoft.com/office/drawing/2014/main" id="{EB1F294C-1A35-46EC-9771-CEDC4500FE69}"/>
              </a:ext>
            </a:extLst>
          </p:cNvPr>
          <p:cNvGraphicFramePr>
            <a:graphicFrameLocks noGrp="1"/>
          </p:cNvGraphicFramePr>
          <p:nvPr>
            <p:extLst>
              <p:ext uri="{D42A27DB-BD31-4B8C-83A1-F6EECF244321}">
                <p14:modId xmlns:p14="http://schemas.microsoft.com/office/powerpoint/2010/main" val="447891977"/>
              </p:ext>
            </p:extLst>
          </p:nvPr>
        </p:nvGraphicFramePr>
        <p:xfrm>
          <a:off x="342899" y="1041400"/>
          <a:ext cx="11449053" cy="6208885"/>
        </p:xfrm>
        <a:graphic>
          <a:graphicData uri="http://schemas.openxmlformats.org/drawingml/2006/table">
            <a:tbl>
              <a:tblPr firstRow="1" bandRow="1">
                <a:tableStyleId>{5C22544A-7EE6-4342-B048-85BDC9FD1C3A}</a:tableStyleId>
              </a:tblPr>
              <a:tblGrid>
                <a:gridCol w="1226282">
                  <a:extLst>
                    <a:ext uri="{9D8B030D-6E8A-4147-A177-3AD203B41FA5}">
                      <a16:colId xmlns:a16="http://schemas.microsoft.com/office/drawing/2014/main" val="1374425941"/>
                    </a:ext>
                  </a:extLst>
                </a:gridCol>
                <a:gridCol w="1494237">
                  <a:extLst>
                    <a:ext uri="{9D8B030D-6E8A-4147-A177-3AD203B41FA5}">
                      <a16:colId xmlns:a16="http://schemas.microsoft.com/office/drawing/2014/main" val="614651931"/>
                    </a:ext>
                  </a:extLst>
                </a:gridCol>
                <a:gridCol w="1000910">
                  <a:extLst>
                    <a:ext uri="{9D8B030D-6E8A-4147-A177-3AD203B41FA5}">
                      <a16:colId xmlns:a16="http://schemas.microsoft.com/office/drawing/2014/main" val="917285657"/>
                    </a:ext>
                  </a:extLst>
                </a:gridCol>
                <a:gridCol w="2323025">
                  <a:extLst>
                    <a:ext uri="{9D8B030D-6E8A-4147-A177-3AD203B41FA5}">
                      <a16:colId xmlns:a16="http://schemas.microsoft.com/office/drawing/2014/main" val="3153500534"/>
                    </a:ext>
                  </a:extLst>
                </a:gridCol>
                <a:gridCol w="1627094">
                  <a:extLst>
                    <a:ext uri="{9D8B030D-6E8A-4147-A177-3AD203B41FA5}">
                      <a16:colId xmlns:a16="http://schemas.microsoft.com/office/drawing/2014/main" val="460833640"/>
                    </a:ext>
                  </a:extLst>
                </a:gridCol>
                <a:gridCol w="1223682">
                  <a:extLst>
                    <a:ext uri="{9D8B030D-6E8A-4147-A177-3AD203B41FA5}">
                      <a16:colId xmlns:a16="http://schemas.microsoft.com/office/drawing/2014/main" val="1567133018"/>
                    </a:ext>
                  </a:extLst>
                </a:gridCol>
                <a:gridCol w="1331259">
                  <a:extLst>
                    <a:ext uri="{9D8B030D-6E8A-4147-A177-3AD203B41FA5}">
                      <a16:colId xmlns:a16="http://schemas.microsoft.com/office/drawing/2014/main" val="3396291706"/>
                    </a:ext>
                  </a:extLst>
                </a:gridCol>
                <a:gridCol w="1222564">
                  <a:extLst>
                    <a:ext uri="{9D8B030D-6E8A-4147-A177-3AD203B41FA5}">
                      <a16:colId xmlns:a16="http://schemas.microsoft.com/office/drawing/2014/main" val="20007"/>
                    </a:ext>
                  </a:extLst>
                </a:gridCol>
              </a:tblGrid>
              <a:tr h="674941">
                <a:tc>
                  <a:txBody>
                    <a:bodyPr/>
                    <a:lstStyle/>
                    <a:p>
                      <a:r>
                        <a:rPr lang="en-US" sz="1200" dirty="0">
                          <a:latin typeface="Calibri" panose="020F0502020204030204" pitchFamily="34" charset="0"/>
                          <a:cs typeface="Calibri" panose="020F0502020204030204" pitchFamily="34" charset="0"/>
                        </a:rPr>
                        <a:t>Incentive</a:t>
                      </a:r>
                    </a:p>
                  </a:txBody>
                  <a:tcPr/>
                </a:tc>
                <a:tc>
                  <a:txBody>
                    <a:bodyPr/>
                    <a:lstStyle/>
                    <a:p>
                      <a:r>
                        <a:rPr lang="en-US" sz="1200" dirty="0">
                          <a:latin typeface="Calibri" panose="020F0502020204030204" pitchFamily="34" charset="0"/>
                          <a:cs typeface="Calibri" panose="020F0502020204030204" pitchFamily="34" charset="0"/>
                        </a:rPr>
                        <a:t>Description of Benefits</a:t>
                      </a:r>
                    </a:p>
                  </a:txBody>
                  <a:tcPr/>
                </a:tc>
                <a:tc>
                  <a:txBody>
                    <a:bodyPr/>
                    <a:lstStyle/>
                    <a:p>
                      <a:r>
                        <a:rPr lang="en-US" sz="1200" dirty="0">
                          <a:latin typeface="Calibri" panose="020F0502020204030204" pitchFamily="34" charset="0"/>
                          <a:cs typeface="Calibri" panose="020F0502020204030204" pitchFamily="34" charset="0"/>
                        </a:rPr>
                        <a:t>Duration</a:t>
                      </a:r>
                    </a:p>
                  </a:txBody>
                  <a:tcPr/>
                </a:tc>
                <a:tc>
                  <a:txBody>
                    <a:bodyPr/>
                    <a:lstStyle/>
                    <a:p>
                      <a:r>
                        <a:rPr lang="en-US" sz="1200" dirty="0">
                          <a:latin typeface="Calibri" panose="020F0502020204030204" pitchFamily="34" charset="0"/>
                          <a:cs typeface="Calibri" panose="020F0502020204030204" pitchFamily="34" charset="0"/>
                        </a:rPr>
                        <a:t>Eligibility Criteria</a:t>
                      </a:r>
                    </a:p>
                  </a:txBody>
                  <a:tcPr/>
                </a:tc>
                <a:tc>
                  <a:txBody>
                    <a:bodyPr/>
                    <a:lstStyle/>
                    <a:p>
                      <a:r>
                        <a:rPr lang="en-US" sz="1200" dirty="0">
                          <a:latin typeface="Calibri" panose="020F0502020204030204" pitchFamily="34" charset="0"/>
                          <a:cs typeface="Calibri" panose="020F0502020204030204" pitchFamily="34" charset="0"/>
                        </a:rPr>
                        <a:t>Legal Instrument</a:t>
                      </a:r>
                    </a:p>
                  </a:txBody>
                  <a:tcPr/>
                </a:tc>
                <a:tc>
                  <a:txBody>
                    <a:bodyPr/>
                    <a:lstStyle/>
                    <a:p>
                      <a:r>
                        <a:rPr lang="en-US" sz="1200" dirty="0">
                          <a:latin typeface="Calibri" panose="020F0502020204030204" pitchFamily="34" charset="0"/>
                          <a:cs typeface="Calibri" panose="020F0502020204030204" pitchFamily="34" charset="0"/>
                        </a:rPr>
                        <a:t>Year  Introduced</a:t>
                      </a:r>
                    </a:p>
                  </a:txBody>
                  <a:tcPr/>
                </a:tc>
                <a:tc>
                  <a:txBody>
                    <a:bodyPr/>
                    <a:lstStyle/>
                    <a:p>
                      <a:r>
                        <a:rPr lang="en-US" sz="1200" dirty="0">
                          <a:latin typeface="Calibri" panose="020F0502020204030204" pitchFamily="34" charset="0"/>
                          <a:cs typeface="Calibri" panose="020F0502020204030204" pitchFamily="34" charset="0"/>
                        </a:rPr>
                        <a:t>Awarding/ Implementing  Agency</a:t>
                      </a:r>
                    </a:p>
                  </a:txBody>
                  <a:tcPr/>
                </a:tc>
                <a:tc>
                  <a:txBody>
                    <a:bodyPr/>
                    <a:lstStyle/>
                    <a:p>
                      <a:pPr algn="ctr"/>
                      <a:r>
                        <a:rPr lang="en-US" sz="1200" dirty="0">
                          <a:latin typeface="Calibri" panose="020F0502020204030204" pitchFamily="34" charset="0"/>
                          <a:cs typeface="Calibri" panose="020F0502020204030204" pitchFamily="34" charset="0"/>
                        </a:rPr>
                        <a:t>No. of Incentive</a:t>
                      </a:r>
                      <a:r>
                        <a:rPr lang="en-US" sz="1200" baseline="0" dirty="0">
                          <a:latin typeface="Calibri" panose="020F0502020204030204" pitchFamily="34" charset="0"/>
                          <a:cs typeface="Calibri" panose="020F0502020204030204" pitchFamily="34" charset="0"/>
                        </a:rPr>
                        <a:t> Beneficiaries </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446407021"/>
                  </a:ext>
                </a:extLst>
              </a:tr>
              <a:tr h="18431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latin typeface="Calibri" panose="020F0502020204030204" pitchFamily="34" charset="0"/>
                          <a:ea typeface="+mn-ea"/>
                          <a:cs typeface="Calibri" panose="020F0502020204030204" pitchFamily="34" charset="0"/>
                        </a:rPr>
                        <a:t>Land Concession</a:t>
                      </a:r>
                    </a:p>
                  </a:txBody>
                  <a:tcPr/>
                </a:tc>
                <a:tc>
                  <a:txBody>
                    <a:bodyPr/>
                    <a:lstStyle/>
                    <a:p>
                      <a:r>
                        <a:rPr lang="en-US" sz="1200" dirty="0">
                          <a:latin typeface="Calibri" panose="020F0502020204030204" pitchFamily="34" charset="0"/>
                          <a:cs typeface="Calibri" panose="020F0502020204030204" pitchFamily="34" charset="0"/>
                        </a:rPr>
                        <a:t>Free land allocation of up to 10Ha of land to eligible investors</a:t>
                      </a:r>
                    </a:p>
                  </a:txBody>
                  <a:tcPr/>
                </a:tc>
                <a:tc>
                  <a:txBody>
                    <a:bodyPr/>
                    <a:lstStyle/>
                    <a:p>
                      <a:r>
                        <a:rPr lang="en-US" sz="1200" dirty="0">
                          <a:latin typeface="Calibri" panose="020F0502020204030204" pitchFamily="34" charset="0"/>
                          <a:cs typeface="Calibri" panose="020F0502020204030204" pitchFamily="34" charset="0"/>
                        </a:rPr>
                        <a:t>Up to 15 years. </a:t>
                      </a:r>
                    </a:p>
                    <a:p>
                      <a:r>
                        <a:rPr lang="en-US" sz="1200" dirty="0">
                          <a:latin typeface="Calibri" panose="020F0502020204030204" pitchFamily="34" charset="0"/>
                          <a:cs typeface="Calibri" panose="020F0502020204030204" pitchFamily="34" charset="0"/>
                        </a:rPr>
                        <a:t>10 years and extendable over another 5 years. </a:t>
                      </a:r>
                    </a:p>
                  </a:txBody>
                  <a:tcPr/>
                </a:tc>
                <a:tc>
                  <a:txBody>
                    <a:bodyPr/>
                    <a:lstStyle/>
                    <a:p>
                      <a:r>
                        <a:rPr lang="en-US" sz="1200" dirty="0">
                          <a:latin typeface="Calibri" panose="020F0502020204030204" pitchFamily="34" charset="0"/>
                          <a:cs typeface="Calibri" panose="020F0502020204030204" pitchFamily="34" charset="0"/>
                        </a:rPr>
                        <a:t>a joint venture or wholly foreign-owned company and an indigenous company must have a non-current tangible asset of over  </a:t>
                      </a:r>
                      <a:r>
                        <a:rPr lang="en-US" sz="1200" b="1" dirty="0">
                          <a:latin typeface="Calibri" panose="020F0502020204030204" pitchFamily="34" charset="0"/>
                          <a:cs typeface="Calibri" panose="020F0502020204030204" pitchFamily="34" charset="0"/>
                        </a:rPr>
                        <a:t>N100,000,000 (One Hundred Million Naira).</a:t>
                      </a:r>
                    </a:p>
                    <a:p>
                      <a:r>
                        <a:rPr lang="en-US" sz="1200" b="0" dirty="0">
                          <a:latin typeface="Calibri" panose="020F0502020204030204" pitchFamily="34" charset="0"/>
                          <a:cs typeface="Calibri" panose="020F0502020204030204" pitchFamily="34" charset="0"/>
                        </a:rPr>
                        <a:t>Investment activity must be listed under the State’s priority sectors</a:t>
                      </a:r>
                    </a:p>
                  </a:txBody>
                  <a:tcPr/>
                </a:tc>
                <a:tc>
                  <a:txBody>
                    <a:bodyPr/>
                    <a:lstStyle/>
                    <a:p>
                      <a:r>
                        <a:rPr lang="en-US" sz="1200" dirty="0">
                          <a:latin typeface="Calibri" panose="020F0502020204030204" pitchFamily="34" charset="0"/>
                          <a:cs typeface="Calibri" panose="020F0502020204030204" pitchFamily="34" charset="0"/>
                        </a:rPr>
                        <a:t>State’s official statement on  investment focus in </a:t>
                      </a:r>
                      <a:r>
                        <a:rPr lang="en-US" sz="1200" b="1" dirty="0">
                          <a:latin typeface="Calibri" panose="020F0502020204030204" pitchFamily="34" charset="0"/>
                          <a:cs typeface="Calibri" panose="020F0502020204030204" pitchFamily="34" charset="0"/>
                        </a:rPr>
                        <a:t>Investors’ Handbook </a:t>
                      </a:r>
                      <a:r>
                        <a:rPr lang="en-US" sz="1200" dirty="0">
                          <a:latin typeface="Calibri" panose="020F0502020204030204" pitchFamily="34" charset="0"/>
                          <a:cs typeface="Calibri" panose="020F0502020204030204" pitchFamily="34" charset="0"/>
                        </a:rPr>
                        <a:t>2016; </a:t>
                      </a:r>
                    </a:p>
                    <a:p>
                      <a:r>
                        <a:rPr lang="en-US" sz="1200" dirty="0">
                          <a:latin typeface="Calibri" panose="020F0502020204030204" pitchFamily="34" charset="0"/>
                          <a:cs typeface="Calibri" panose="020F0502020204030204" pitchFamily="34" charset="0"/>
                        </a:rPr>
                        <a:t>Executive Order No. 0xx of 2022 on Investment Incentives</a:t>
                      </a:r>
                    </a:p>
                    <a:p>
                      <a:r>
                        <a:rPr lang="en-US" sz="1200" b="1" dirty="0">
                          <a:latin typeface="Calibri" panose="020F0502020204030204" pitchFamily="34" charset="0"/>
                          <a:cs typeface="Calibri" panose="020F0502020204030204" pitchFamily="34" charset="0"/>
                        </a:rPr>
                        <a:t>Katsina State Lan Use Act</a:t>
                      </a:r>
                    </a:p>
                  </a:txBody>
                  <a:tcPr/>
                </a:tc>
                <a:tc>
                  <a:txBody>
                    <a:bodyPr/>
                    <a:lstStyle/>
                    <a:p>
                      <a:r>
                        <a:rPr lang="en-US" sz="1200" dirty="0">
                          <a:latin typeface="Calibri" panose="020F0502020204030204" pitchFamily="34" charset="0"/>
                          <a:cs typeface="Calibri" panose="020F0502020204030204" pitchFamily="34" charset="0"/>
                        </a:rPr>
                        <a:t>2016</a:t>
                      </a: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r>
                        <a:rPr lang="en-US" sz="1200" dirty="0">
                          <a:latin typeface="Calibri" panose="020F0502020204030204" pitchFamily="34" charset="0"/>
                          <a:cs typeface="Calibri" panose="020F0502020204030204" pitchFamily="34" charset="0"/>
                        </a:rPr>
                        <a:t>2022</a:t>
                      </a: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The State Ministry of Lands and Survey</a:t>
                      </a:r>
                    </a:p>
                  </a:txBody>
                  <a:tcPr/>
                </a:tc>
                <a:tc>
                  <a:txBody>
                    <a:bodyPr/>
                    <a:lstStyle/>
                    <a:p>
                      <a:r>
                        <a:rPr lang="en-US" sz="1200" dirty="0">
                          <a:latin typeface="Calibri" panose="020F0502020204030204" pitchFamily="34" charset="0"/>
                          <a:cs typeface="Calibri" panose="020F0502020204030204" pitchFamily="34" charset="0"/>
                        </a:rPr>
                        <a:t>Thirty Four (34)</a:t>
                      </a:r>
                    </a:p>
                  </a:txBody>
                  <a:tcPr/>
                </a:tc>
                <a:extLst>
                  <a:ext uri="{0D108BD9-81ED-4DB2-BD59-A6C34878D82A}">
                    <a16:rowId xmlns:a16="http://schemas.microsoft.com/office/drawing/2014/main" val="1101445811"/>
                  </a:ext>
                </a:extLst>
              </a:tr>
              <a:tr h="15105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latin typeface="Calibri" panose="020F0502020204030204" pitchFamily="34" charset="0"/>
                          <a:ea typeface="+mn-ea"/>
                          <a:cs typeface="Calibri" panose="020F0502020204030204" pitchFamily="34" charset="0"/>
                        </a:rPr>
                        <a:t>A waiver on business premises registration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An exemption to investors  from payment of business premises registration fees</a:t>
                      </a:r>
                    </a:p>
                  </a:txBody>
                  <a:tcPr/>
                </a:tc>
                <a:tc>
                  <a:txBody>
                    <a:bodyPr/>
                    <a:lstStyle/>
                    <a:p>
                      <a:r>
                        <a:rPr lang="en-US" sz="1200" dirty="0">
                          <a:latin typeface="Calibri" panose="020F0502020204030204" pitchFamily="34" charset="0"/>
                          <a:cs typeface="Calibri" panose="020F0502020204030204" pitchFamily="34" charset="0"/>
                        </a:rPr>
                        <a:t>Up to 5 years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panose="020F0502020204030204" pitchFamily="34" charset="0"/>
                          <a:cs typeface="Calibri" panose="020F0502020204030204" pitchFamily="34" charset="0"/>
                        </a:rPr>
                        <a:t>a joint venture or wholly foreign-owned company and an indigenous company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panose="020F0502020204030204" pitchFamily="34" charset="0"/>
                          <a:cs typeface="Calibri" panose="020F0502020204030204" pitchFamily="34" charset="0"/>
                        </a:rPr>
                        <a:t>must have a non-current tangible asset of over  </a:t>
                      </a:r>
                      <a:r>
                        <a:rPr lang="en-US" sz="1200" b="1" dirty="0">
                          <a:latin typeface="Calibri" panose="020F0502020204030204" pitchFamily="34" charset="0"/>
                          <a:cs typeface="Calibri" panose="020F0502020204030204" pitchFamily="34" charset="0"/>
                        </a:rPr>
                        <a:t>N25,000,000 (Twenty Five Million Naira).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latin typeface="Calibri" panose="020F0502020204030204" pitchFamily="34" charset="0"/>
                          <a:cs typeface="Calibri" panose="020F0502020204030204" pitchFamily="34" charset="0"/>
                        </a:rPr>
                        <a:t>Minimum employee size of 15. </a:t>
                      </a:r>
                    </a:p>
                  </a:txBody>
                  <a:tcPr/>
                </a:tc>
                <a:tc>
                  <a:txBody>
                    <a:bodyPr/>
                    <a:lstStyle/>
                    <a:p>
                      <a:endParaRPr lang="en-US" sz="1200" dirty="0">
                        <a:latin typeface="Calibri" panose="020F0502020204030204" pitchFamily="34" charset="0"/>
                        <a:cs typeface="Calibri" panose="020F0502020204030204" pitchFamily="34" charset="0"/>
                      </a:endParaRPr>
                    </a:p>
                    <a:p>
                      <a:r>
                        <a:rPr lang="en-US" sz="1200" dirty="0">
                          <a:latin typeface="Calibri" panose="020F0502020204030204" pitchFamily="34" charset="0"/>
                          <a:cs typeface="Calibri" panose="020F0502020204030204" pitchFamily="34" charset="0"/>
                        </a:rPr>
                        <a:t>Executive Order No. 00xx of 2022 on Investment Incentives: Waivers on Business Premises. </a:t>
                      </a:r>
                    </a:p>
                    <a:p>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2022</a:t>
                      </a:r>
                    </a:p>
                  </a:txBody>
                  <a:tcPr/>
                </a:tc>
                <a:tc>
                  <a:txBody>
                    <a:bodyPr/>
                    <a:lstStyle/>
                    <a:p>
                      <a:r>
                        <a:rPr lang="en-US" sz="1200" dirty="0">
                          <a:latin typeface="Calibri" panose="020F0502020204030204" pitchFamily="34" charset="0"/>
                          <a:cs typeface="Calibri" panose="020F0502020204030204" pitchFamily="34" charset="0"/>
                        </a:rPr>
                        <a:t>Ministry of Commerce, Industry &amp; Tourism/</a:t>
                      </a:r>
                    </a:p>
                    <a:p>
                      <a:r>
                        <a:rPr lang="en-US" sz="1200" dirty="0">
                          <a:latin typeface="Calibri" panose="020F0502020204030204" pitchFamily="34" charset="0"/>
                          <a:cs typeface="Calibri" panose="020F0502020204030204" pitchFamily="34" charset="0"/>
                        </a:rPr>
                        <a:t>Internal Revenue Service Board implements </a:t>
                      </a:r>
                    </a:p>
                  </a:txBody>
                  <a:tcPr/>
                </a:tc>
                <a:tc>
                  <a:txBody>
                    <a:bodyPr/>
                    <a:lstStyle/>
                    <a:p>
                      <a:r>
                        <a:rPr lang="en-US" sz="1200" dirty="0">
                          <a:latin typeface="Calibri" panose="020F0502020204030204" pitchFamily="34" charset="0"/>
                          <a:cs typeface="Calibri" panose="020F0502020204030204" pitchFamily="34" charset="0"/>
                        </a:rPr>
                        <a:t>Not yet</a:t>
                      </a:r>
                    </a:p>
                  </a:txBody>
                  <a:tcPr/>
                </a:tc>
                <a:extLst>
                  <a:ext uri="{0D108BD9-81ED-4DB2-BD59-A6C34878D82A}">
                    <a16:rowId xmlns:a16="http://schemas.microsoft.com/office/drawing/2014/main" val="620456270"/>
                  </a:ext>
                </a:extLst>
              </a:tr>
              <a:tr h="1421224">
                <a:tc>
                  <a:txBody>
                    <a:bodyPr/>
                    <a:lstStyle/>
                    <a:p>
                      <a:r>
                        <a:rPr lang="en-US" sz="1200" dirty="0">
                          <a:latin typeface="Calibri" panose="020F0502020204030204" pitchFamily="34" charset="0"/>
                          <a:cs typeface="Calibri" panose="020F0502020204030204" pitchFamily="34" charset="0"/>
                        </a:rPr>
                        <a:t>A waiver on Ground Rent, Premium and Development Levy</a:t>
                      </a:r>
                    </a:p>
                  </a:txBody>
                  <a:tcPr/>
                </a:tc>
                <a:tc>
                  <a:txBody>
                    <a:bodyPr/>
                    <a:lstStyle/>
                    <a:p>
                      <a:r>
                        <a:rPr lang="en-US" sz="1200" dirty="0">
                          <a:latin typeface="Calibri" panose="020F0502020204030204" pitchFamily="34" charset="0"/>
                          <a:cs typeface="Calibri" panose="020F0502020204030204" pitchFamily="34" charset="0"/>
                        </a:rPr>
                        <a:t>Exemption to investors from payment of Ground Rent, Premium and Development Levies.  </a:t>
                      </a:r>
                    </a:p>
                  </a:txBody>
                  <a:tcPr/>
                </a:tc>
                <a:tc>
                  <a:txBody>
                    <a:bodyPr/>
                    <a:lstStyle/>
                    <a:p>
                      <a:r>
                        <a:rPr lang="en-US" sz="1200" dirty="0">
                          <a:latin typeface="Calibri" panose="020F0502020204030204" pitchFamily="34" charset="0"/>
                          <a:cs typeface="Calibri" panose="020F0502020204030204" pitchFamily="34" charset="0"/>
                        </a:rPr>
                        <a:t>One-off period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panose="020F0502020204030204" pitchFamily="34" charset="0"/>
                          <a:cs typeface="Calibri" panose="020F0502020204030204" pitchFamily="34" charset="0"/>
                        </a:rPr>
                        <a:t>a joint venture or wholly foreign-owned company and an indigenous company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panose="020F0502020204030204" pitchFamily="34" charset="0"/>
                          <a:cs typeface="Calibri" panose="020F0502020204030204" pitchFamily="34" charset="0"/>
                        </a:rPr>
                        <a:t>must have a non-current tangible asset of over </a:t>
                      </a:r>
                      <a:r>
                        <a:rPr lang="en-US" sz="1200" b="1" dirty="0">
                          <a:latin typeface="Calibri" panose="020F0502020204030204" pitchFamily="34" charset="0"/>
                          <a:cs typeface="Calibri" panose="020F0502020204030204" pitchFamily="34" charset="0"/>
                        </a:rPr>
                        <a:t>N25,000,000 (Twenty Five Million Naira) invested in any of the State’s priority sectors.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Calibri" panose="020F0502020204030204" pitchFamily="34" charset="0"/>
                          <a:cs typeface="Calibri" panose="020F0502020204030204" pitchFamily="34" charset="0"/>
                        </a:rPr>
                        <a:t>The investor must not have benefitted from the land concession incentive.  </a:t>
                      </a:r>
                    </a:p>
                  </a:txBody>
                  <a:tcPr/>
                </a:tc>
                <a:tc>
                  <a:txBody>
                    <a:bodyPr/>
                    <a:lstStyle/>
                    <a:p>
                      <a:r>
                        <a:rPr lang="en-US" sz="1200" dirty="0">
                          <a:latin typeface="Calibri" panose="020F0502020204030204" pitchFamily="34" charset="0"/>
                          <a:cs typeface="Calibri" panose="020F0502020204030204" pitchFamily="34" charset="0"/>
                        </a:rPr>
                        <a:t>Sections 10, 16 and 17 of the Land Use Act.</a:t>
                      </a:r>
                    </a:p>
                  </a:txBody>
                  <a:tcPr/>
                </a:tc>
                <a:tc>
                  <a:txBody>
                    <a:bodyPr/>
                    <a:lstStyle/>
                    <a:p>
                      <a:r>
                        <a:rPr lang="en-US" sz="1200" dirty="0">
                          <a:latin typeface="Calibri" panose="020F0502020204030204" pitchFamily="34" charset="0"/>
                          <a:cs typeface="Calibri" panose="020F0502020204030204" pitchFamily="34" charset="0"/>
                        </a:rPr>
                        <a:t>2004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panose="020F0502020204030204" pitchFamily="34" charset="0"/>
                          <a:cs typeface="Calibri" panose="020F0502020204030204" pitchFamily="34" charset="0"/>
                        </a:rPr>
                        <a:t>Ministry of Lands and Survey / Internal Revenue Service Board implements.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panose="020F0502020204030204" pitchFamily="34" charset="0"/>
                          <a:cs typeface="Calibri" panose="020F0502020204030204" pitchFamily="34" charset="0"/>
                        </a:rPr>
                        <a:t>No</a:t>
                      </a:r>
                      <a:r>
                        <a:rPr lang="en-US" sz="1200" baseline="0" dirty="0">
                          <a:latin typeface="Calibri" panose="020F0502020204030204" pitchFamily="34" charset="0"/>
                          <a:cs typeface="Calibri" panose="020F0502020204030204" pitchFamily="34" charset="0"/>
                        </a:rPr>
                        <a:t> yet </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776902823"/>
                  </a:ext>
                </a:extLst>
              </a:tr>
            </a:tbl>
          </a:graphicData>
        </a:graphic>
      </p:graphicFrame>
    </p:spTree>
    <p:extLst>
      <p:ext uri="{BB962C8B-B14F-4D97-AF65-F5344CB8AC3E}">
        <p14:creationId xmlns:p14="http://schemas.microsoft.com/office/powerpoint/2010/main" val="16208935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8CD9B-8E3A-4393-AB43-49FC229F9300}"/>
              </a:ext>
            </a:extLst>
          </p:cNvPr>
          <p:cNvSpPr>
            <a:spLocks noGrp="1"/>
          </p:cNvSpPr>
          <p:nvPr>
            <p:ph type="title"/>
          </p:nvPr>
        </p:nvSpPr>
        <p:spPr/>
        <p:txBody>
          <a:bodyPr/>
          <a:lstStyle/>
          <a:p>
            <a:r>
              <a:rPr lang="en-US" dirty="0"/>
              <a:t>State Incentives (Contd.)</a:t>
            </a:r>
          </a:p>
        </p:txBody>
      </p:sp>
      <p:graphicFrame>
        <p:nvGraphicFramePr>
          <p:cNvPr id="4" name="Table 4">
            <a:extLst>
              <a:ext uri="{FF2B5EF4-FFF2-40B4-BE49-F238E27FC236}">
                <a16:creationId xmlns:a16="http://schemas.microsoft.com/office/drawing/2014/main" id="{2728B9AC-9DB7-44D8-AEA0-02C5B1601142}"/>
              </a:ext>
            </a:extLst>
          </p:cNvPr>
          <p:cNvGraphicFramePr>
            <a:graphicFrameLocks noGrp="1"/>
          </p:cNvGraphicFramePr>
          <p:nvPr>
            <p:extLst>
              <p:ext uri="{D42A27DB-BD31-4B8C-83A1-F6EECF244321}">
                <p14:modId xmlns:p14="http://schemas.microsoft.com/office/powerpoint/2010/main" val="3127566331"/>
              </p:ext>
            </p:extLst>
          </p:nvPr>
        </p:nvGraphicFramePr>
        <p:xfrm>
          <a:off x="416859" y="1059580"/>
          <a:ext cx="10965517" cy="5157539"/>
        </p:xfrm>
        <a:graphic>
          <a:graphicData uri="http://schemas.openxmlformats.org/drawingml/2006/table">
            <a:tbl>
              <a:tblPr firstRow="1" bandRow="1">
                <a:tableStyleId>{5C22544A-7EE6-4342-B048-85BDC9FD1C3A}</a:tableStyleId>
              </a:tblPr>
              <a:tblGrid>
                <a:gridCol w="1250576">
                  <a:extLst>
                    <a:ext uri="{9D8B030D-6E8A-4147-A177-3AD203B41FA5}">
                      <a16:colId xmlns:a16="http://schemas.microsoft.com/office/drawing/2014/main" val="1374425941"/>
                    </a:ext>
                  </a:extLst>
                </a:gridCol>
                <a:gridCol w="1204662">
                  <a:extLst>
                    <a:ext uri="{9D8B030D-6E8A-4147-A177-3AD203B41FA5}">
                      <a16:colId xmlns:a16="http://schemas.microsoft.com/office/drawing/2014/main" val="614651931"/>
                    </a:ext>
                  </a:extLst>
                </a:gridCol>
                <a:gridCol w="975882">
                  <a:extLst>
                    <a:ext uri="{9D8B030D-6E8A-4147-A177-3AD203B41FA5}">
                      <a16:colId xmlns:a16="http://schemas.microsoft.com/office/drawing/2014/main" val="917285657"/>
                    </a:ext>
                  </a:extLst>
                </a:gridCol>
                <a:gridCol w="2084191">
                  <a:extLst>
                    <a:ext uri="{9D8B030D-6E8A-4147-A177-3AD203B41FA5}">
                      <a16:colId xmlns:a16="http://schemas.microsoft.com/office/drawing/2014/main" val="3153500534"/>
                    </a:ext>
                  </a:extLst>
                </a:gridCol>
                <a:gridCol w="1977390">
                  <a:extLst>
                    <a:ext uri="{9D8B030D-6E8A-4147-A177-3AD203B41FA5}">
                      <a16:colId xmlns:a16="http://schemas.microsoft.com/office/drawing/2014/main" val="460833640"/>
                    </a:ext>
                  </a:extLst>
                </a:gridCol>
                <a:gridCol w="1234440">
                  <a:extLst>
                    <a:ext uri="{9D8B030D-6E8A-4147-A177-3AD203B41FA5}">
                      <a16:colId xmlns:a16="http://schemas.microsoft.com/office/drawing/2014/main" val="1567133018"/>
                    </a:ext>
                  </a:extLst>
                </a:gridCol>
                <a:gridCol w="994410">
                  <a:extLst>
                    <a:ext uri="{9D8B030D-6E8A-4147-A177-3AD203B41FA5}">
                      <a16:colId xmlns:a16="http://schemas.microsoft.com/office/drawing/2014/main" val="3396291706"/>
                    </a:ext>
                  </a:extLst>
                </a:gridCol>
                <a:gridCol w="1243966">
                  <a:extLst>
                    <a:ext uri="{9D8B030D-6E8A-4147-A177-3AD203B41FA5}">
                      <a16:colId xmlns:a16="http://schemas.microsoft.com/office/drawing/2014/main" val="20007"/>
                    </a:ext>
                  </a:extLst>
                </a:gridCol>
              </a:tblGrid>
              <a:tr h="1042739">
                <a:tc>
                  <a:txBody>
                    <a:bodyPr/>
                    <a:lstStyle/>
                    <a:p>
                      <a:r>
                        <a:rPr lang="en-US" sz="1200" dirty="0">
                          <a:latin typeface="Calibri" panose="020F0502020204030204" pitchFamily="34" charset="0"/>
                          <a:cs typeface="Calibri" panose="020F0502020204030204" pitchFamily="34" charset="0"/>
                        </a:rPr>
                        <a:t>Incentive</a:t>
                      </a:r>
                    </a:p>
                  </a:txBody>
                  <a:tcPr/>
                </a:tc>
                <a:tc>
                  <a:txBody>
                    <a:bodyPr/>
                    <a:lstStyle/>
                    <a:p>
                      <a:r>
                        <a:rPr lang="en-US" sz="1200" dirty="0">
                          <a:latin typeface="Calibri" panose="020F0502020204030204" pitchFamily="34" charset="0"/>
                          <a:cs typeface="Calibri" panose="020F0502020204030204" pitchFamily="34" charset="0"/>
                        </a:rPr>
                        <a:t>Description of Benefits</a:t>
                      </a:r>
                    </a:p>
                  </a:txBody>
                  <a:tcPr/>
                </a:tc>
                <a:tc>
                  <a:txBody>
                    <a:bodyPr/>
                    <a:lstStyle/>
                    <a:p>
                      <a:r>
                        <a:rPr lang="en-US" sz="1200" dirty="0">
                          <a:latin typeface="Calibri" panose="020F0502020204030204" pitchFamily="34" charset="0"/>
                          <a:cs typeface="Calibri" panose="020F0502020204030204" pitchFamily="34" charset="0"/>
                        </a:rPr>
                        <a:t>Duration</a:t>
                      </a:r>
                    </a:p>
                  </a:txBody>
                  <a:tcPr/>
                </a:tc>
                <a:tc>
                  <a:txBody>
                    <a:bodyPr/>
                    <a:lstStyle/>
                    <a:p>
                      <a:r>
                        <a:rPr lang="en-US" sz="1200" dirty="0">
                          <a:latin typeface="Calibri" panose="020F0502020204030204" pitchFamily="34" charset="0"/>
                          <a:cs typeface="Calibri" panose="020F0502020204030204" pitchFamily="34" charset="0"/>
                        </a:rPr>
                        <a:t>Eligibility Criteria</a:t>
                      </a:r>
                    </a:p>
                  </a:txBody>
                  <a:tcPr/>
                </a:tc>
                <a:tc>
                  <a:txBody>
                    <a:bodyPr/>
                    <a:lstStyle/>
                    <a:p>
                      <a:r>
                        <a:rPr lang="en-US" sz="1200" dirty="0">
                          <a:latin typeface="Calibri" panose="020F0502020204030204" pitchFamily="34" charset="0"/>
                          <a:cs typeface="Calibri" panose="020F0502020204030204" pitchFamily="34" charset="0"/>
                        </a:rPr>
                        <a:t>Legal Instrument</a:t>
                      </a:r>
                    </a:p>
                  </a:txBody>
                  <a:tcPr/>
                </a:tc>
                <a:tc>
                  <a:txBody>
                    <a:bodyPr/>
                    <a:lstStyle/>
                    <a:p>
                      <a:r>
                        <a:rPr lang="en-US" sz="1200" dirty="0">
                          <a:latin typeface="Calibri" panose="020F0502020204030204" pitchFamily="34" charset="0"/>
                          <a:cs typeface="Calibri" panose="020F0502020204030204" pitchFamily="34" charset="0"/>
                        </a:rPr>
                        <a:t>Year  Introduced</a:t>
                      </a:r>
                    </a:p>
                  </a:txBody>
                  <a:tcPr/>
                </a:tc>
                <a:tc>
                  <a:txBody>
                    <a:bodyPr/>
                    <a:lstStyle/>
                    <a:p>
                      <a:r>
                        <a:rPr lang="en-US" sz="1200" dirty="0">
                          <a:latin typeface="Calibri" panose="020F0502020204030204" pitchFamily="34" charset="0"/>
                          <a:cs typeface="Calibri" panose="020F0502020204030204" pitchFamily="34" charset="0"/>
                        </a:rPr>
                        <a:t>Awarding/ Implementing  Agency</a:t>
                      </a:r>
                    </a:p>
                  </a:txBody>
                  <a:tcPr/>
                </a:tc>
                <a:tc>
                  <a:txBody>
                    <a:bodyPr/>
                    <a:lstStyle/>
                    <a:p>
                      <a:pPr algn="ctr"/>
                      <a:r>
                        <a:rPr lang="en-US" sz="1200" dirty="0">
                          <a:latin typeface="Calibri" panose="020F0502020204030204" pitchFamily="34" charset="0"/>
                          <a:cs typeface="Calibri" panose="020F0502020204030204" pitchFamily="34" charset="0"/>
                        </a:rPr>
                        <a:t>No. of Incentive</a:t>
                      </a:r>
                      <a:r>
                        <a:rPr lang="en-US" sz="1200" baseline="0" dirty="0">
                          <a:latin typeface="Calibri" panose="020F0502020204030204" pitchFamily="34" charset="0"/>
                          <a:cs typeface="Calibri" panose="020F0502020204030204" pitchFamily="34" charset="0"/>
                        </a:rPr>
                        <a:t> Beneficiaries </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446407021"/>
                  </a:ext>
                </a:extLst>
              </a:tr>
              <a:tr h="1969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latin typeface="Calibri" panose="020F0502020204030204" pitchFamily="34" charset="0"/>
                          <a:ea typeface="+mn-ea"/>
                          <a:cs typeface="Calibri" panose="020F0502020204030204" pitchFamily="34" charset="0"/>
                        </a:rPr>
                        <a:t>Micro and Small Enterprises Support Fund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kern="1200" dirty="0">
                        <a:solidFill>
                          <a:schemeClr val="dk1"/>
                        </a:solidFill>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kern="1200" dirty="0">
                          <a:solidFill>
                            <a:schemeClr val="dk1"/>
                          </a:solidFill>
                          <a:latin typeface="Calibri" panose="020F0502020204030204" pitchFamily="34" charset="0"/>
                          <a:ea typeface="+mn-ea"/>
                          <a:cs typeface="Calibri" panose="020F0502020204030204" pitchFamily="34" charset="0"/>
                        </a:rPr>
                        <a:t>Wednesday, December 13, 2023</a:t>
                      </a:r>
                    </a:p>
                  </a:txBody>
                  <a:tcPr/>
                </a:tc>
                <a:tc>
                  <a:txBody>
                    <a:bodyPr/>
                    <a:lstStyle/>
                    <a:p>
                      <a:r>
                        <a:rPr lang="en-US" sz="1200" dirty="0">
                          <a:latin typeface="Calibri" panose="020F0502020204030204" pitchFamily="34" charset="0"/>
                          <a:cs typeface="Calibri" panose="020F0502020204030204" pitchFamily="34" charset="0"/>
                        </a:rPr>
                        <a:t>Concessional loans (Interest-free) of up to N250,000.00 is extended to micro and small enterprises. </a:t>
                      </a:r>
                    </a:p>
                  </a:txBody>
                  <a:tcPr/>
                </a:tc>
                <a:tc>
                  <a:txBody>
                    <a:bodyPr/>
                    <a:lstStyle/>
                    <a:p>
                      <a:r>
                        <a:rPr lang="en-US" sz="1200" dirty="0">
                          <a:latin typeface="Calibri" panose="020F0502020204030204" pitchFamily="34" charset="0"/>
                          <a:cs typeface="Calibri" panose="020F0502020204030204" pitchFamily="34" charset="0"/>
                        </a:rPr>
                        <a:t>Once / 1 year period</a:t>
                      </a:r>
                    </a:p>
                  </a:txBody>
                  <a:tcPr/>
                </a:tc>
                <a:tc>
                  <a:txBody>
                    <a:bodyPr/>
                    <a:lstStyle/>
                    <a:p>
                      <a:r>
                        <a:rPr lang="en-US" sz="1200" dirty="0">
                          <a:latin typeface="Calibri" panose="020F0502020204030204" pitchFamily="34" charset="0"/>
                          <a:cs typeface="Calibri" panose="020F0502020204030204" pitchFamily="34" charset="0"/>
                        </a:rPr>
                        <a:t>Registration of business name</a:t>
                      </a:r>
                    </a:p>
                    <a:p>
                      <a:r>
                        <a:rPr lang="en-US" sz="1200" b="0" dirty="0">
                          <a:latin typeface="Calibri" panose="020F0502020204030204" pitchFamily="34" charset="0"/>
                          <a:cs typeface="Calibri" panose="020F0502020204030204" pitchFamily="34" charset="0"/>
                        </a:rPr>
                        <a:t>Payment of business premises fee</a:t>
                      </a:r>
                    </a:p>
                    <a:p>
                      <a:r>
                        <a:rPr lang="en-US" sz="1200" b="0" dirty="0">
                          <a:latin typeface="Calibri" panose="020F0502020204030204" pitchFamily="34" charset="0"/>
                          <a:cs typeface="Calibri" panose="020F0502020204030204" pitchFamily="34" charset="0"/>
                        </a:rPr>
                        <a:t>Must be in the </a:t>
                      </a:r>
                      <a:r>
                        <a:rPr lang="en-US" sz="1200" b="0" dirty="0" err="1">
                          <a:latin typeface="Calibri" panose="020F0502020204030204" pitchFamily="34" charset="0"/>
                          <a:cs typeface="Calibri" panose="020F0502020204030204" pitchFamily="34" charset="0"/>
                        </a:rPr>
                        <a:t>agro</a:t>
                      </a:r>
                      <a:r>
                        <a:rPr lang="en-US" sz="1200" b="0" dirty="0">
                          <a:latin typeface="Calibri" panose="020F0502020204030204" pitchFamily="34" charset="0"/>
                          <a:cs typeface="Calibri" panose="020F0502020204030204" pitchFamily="34" charset="0"/>
                        </a:rPr>
                        <a:t>-processing sector. </a:t>
                      </a:r>
                    </a:p>
                  </a:txBody>
                  <a:tcPr/>
                </a:tc>
                <a:tc>
                  <a:txBody>
                    <a:bodyPr/>
                    <a:lstStyle/>
                    <a:p>
                      <a:r>
                        <a:rPr lang="en-US" sz="1200" dirty="0">
                          <a:latin typeface="Calibri" panose="020F0502020204030204" pitchFamily="34" charset="0"/>
                          <a:cs typeface="Calibri" panose="020F0502020204030204" pitchFamily="34" charset="0"/>
                        </a:rPr>
                        <a:t>Executive Order No. 0xx of 2022 on Investment Incentives</a:t>
                      </a:r>
                    </a:p>
                  </a:txBody>
                  <a:tcPr/>
                </a:tc>
                <a:tc>
                  <a:txBody>
                    <a:bodyPr/>
                    <a:lstStyle/>
                    <a:p>
                      <a:r>
                        <a:rPr lang="en-US" sz="1200" dirty="0">
                          <a:latin typeface="Calibri" panose="020F0502020204030204" pitchFamily="34" charset="0"/>
                          <a:cs typeface="Calibri" panose="020F0502020204030204" pitchFamily="34" charset="0"/>
                        </a:rPr>
                        <a:t>2022, </a:t>
                      </a: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Ministry of Commerce, Industry and Tourism. </a:t>
                      </a:r>
                    </a:p>
                  </a:txBody>
                  <a:tcPr/>
                </a:tc>
                <a:tc>
                  <a:txBody>
                    <a:bodyPr/>
                    <a:lstStyle/>
                    <a:p>
                      <a:r>
                        <a:rPr lang="en-US" sz="1200" dirty="0">
                          <a:latin typeface="Calibri" panose="020F0502020204030204" pitchFamily="34" charset="0"/>
                          <a:cs typeface="Calibri" panose="020F0502020204030204" pitchFamily="34" charset="0"/>
                        </a:rPr>
                        <a:t>    Eight</a:t>
                      </a:r>
                      <a:r>
                        <a:rPr lang="en-US" sz="1200" baseline="0" dirty="0">
                          <a:latin typeface="Calibri" panose="020F0502020204030204" pitchFamily="34" charset="0"/>
                          <a:cs typeface="Calibri" panose="020F0502020204030204" pitchFamily="34" charset="0"/>
                        </a:rPr>
                        <a:t> (08)</a:t>
                      </a:r>
                    </a:p>
                    <a:p>
                      <a:endParaRPr lang="en-US" sz="1200" baseline="0" dirty="0">
                        <a:latin typeface="Calibri" panose="020F0502020204030204" pitchFamily="34" charset="0"/>
                        <a:cs typeface="Calibri" panose="020F0502020204030204" pitchFamily="34" charset="0"/>
                      </a:endParaRPr>
                    </a:p>
                    <a:p>
                      <a:endParaRPr lang="en-US" sz="1200" baseline="0" dirty="0">
                        <a:latin typeface="Calibri" panose="020F0502020204030204" pitchFamily="34" charset="0"/>
                        <a:cs typeface="Calibri" panose="020F0502020204030204" pitchFamily="34" charset="0"/>
                      </a:endParaRPr>
                    </a:p>
                    <a:p>
                      <a:endParaRPr lang="en-US" sz="1200" baseline="0" dirty="0">
                        <a:latin typeface="Calibri" panose="020F0502020204030204" pitchFamily="34" charset="0"/>
                        <a:cs typeface="Calibri" panose="020F0502020204030204" pitchFamily="34" charset="0"/>
                      </a:endParaRPr>
                    </a:p>
                    <a:p>
                      <a:endParaRPr lang="en-US" sz="1200" baseline="0" dirty="0">
                        <a:latin typeface="Calibri" panose="020F0502020204030204" pitchFamily="34" charset="0"/>
                        <a:cs typeface="Calibri" panose="020F0502020204030204" pitchFamily="34" charset="0"/>
                      </a:endParaRPr>
                    </a:p>
                    <a:p>
                      <a:endParaRPr lang="en-US" sz="1200" baseline="0" dirty="0">
                        <a:latin typeface="Calibri" panose="020F0502020204030204" pitchFamily="34" charset="0"/>
                        <a:cs typeface="Calibri" panose="020F0502020204030204" pitchFamily="34" charset="0"/>
                      </a:endParaRPr>
                    </a:p>
                    <a:p>
                      <a:endParaRPr lang="en-US" sz="1200" baseline="0" dirty="0">
                        <a:latin typeface="Calibri" panose="020F0502020204030204" pitchFamily="34" charset="0"/>
                        <a:cs typeface="Calibri" panose="020F0502020204030204" pitchFamily="34" charset="0"/>
                      </a:endParaRPr>
                    </a:p>
                    <a:p>
                      <a:endParaRPr lang="en-US" sz="1200" baseline="0" dirty="0">
                        <a:latin typeface="Calibri" panose="020F0502020204030204" pitchFamily="34" charset="0"/>
                        <a:cs typeface="Calibri" panose="020F0502020204030204" pitchFamily="34" charset="0"/>
                      </a:endParaRPr>
                    </a:p>
                    <a:p>
                      <a:endParaRPr lang="en-US" sz="1200" baseline="0" dirty="0">
                        <a:latin typeface="Calibri" panose="020F0502020204030204" pitchFamily="34" charset="0"/>
                        <a:cs typeface="Calibri" panose="020F0502020204030204" pitchFamily="34" charset="0"/>
                      </a:endParaRPr>
                    </a:p>
                    <a:p>
                      <a:endParaRPr lang="en-US" sz="1200" baseline="0" dirty="0">
                        <a:latin typeface="Calibri" panose="020F0502020204030204" pitchFamily="34" charset="0"/>
                        <a:cs typeface="Calibri" panose="020F0502020204030204" pitchFamily="34" charset="0"/>
                      </a:endParaRPr>
                    </a:p>
                    <a:p>
                      <a:endParaRPr lang="en-US" sz="1200" baseline="0" dirty="0">
                        <a:latin typeface="Calibri" panose="020F0502020204030204" pitchFamily="34" charset="0"/>
                        <a:cs typeface="Calibri" panose="020F0502020204030204" pitchFamily="34" charset="0"/>
                      </a:endParaRPr>
                    </a:p>
                    <a:p>
                      <a:endParaRPr lang="en-US" sz="1200" baseline="0" dirty="0">
                        <a:latin typeface="Calibri" panose="020F0502020204030204" pitchFamily="34" charset="0"/>
                        <a:cs typeface="Calibri" panose="020F0502020204030204" pitchFamily="34" charset="0"/>
                      </a:endParaRPr>
                    </a:p>
                    <a:p>
                      <a:endParaRPr lang="en-US" sz="1200" baseline="0" dirty="0">
                        <a:latin typeface="Calibri" panose="020F0502020204030204" pitchFamily="34" charset="0"/>
                        <a:cs typeface="Calibri" panose="020F0502020204030204" pitchFamily="34" charset="0"/>
                      </a:endParaRPr>
                    </a:p>
                    <a:p>
                      <a:endParaRPr lang="en-US" sz="1200" baseline="0" dirty="0">
                        <a:latin typeface="Calibri" panose="020F0502020204030204" pitchFamily="34" charset="0"/>
                        <a:cs typeface="Calibri" panose="020F0502020204030204" pitchFamily="34" charset="0"/>
                      </a:endParaRPr>
                    </a:p>
                    <a:p>
                      <a:endParaRPr lang="en-US" sz="1200" baseline="0" dirty="0">
                        <a:latin typeface="Calibri" panose="020F0502020204030204" pitchFamily="34" charset="0"/>
                        <a:cs typeface="Calibri" panose="020F0502020204030204" pitchFamily="34" charset="0"/>
                      </a:endParaRPr>
                    </a:p>
                    <a:p>
                      <a:endParaRPr lang="en-US" sz="1200" baseline="0" dirty="0">
                        <a:latin typeface="Calibri" panose="020F0502020204030204" pitchFamily="34" charset="0"/>
                        <a:cs typeface="Calibri" panose="020F0502020204030204" pitchFamily="34" charset="0"/>
                      </a:endParaRPr>
                    </a:p>
                    <a:p>
                      <a:endParaRPr lang="en-US" sz="1200" baseline="0" dirty="0">
                        <a:latin typeface="Calibri" panose="020F0502020204030204" pitchFamily="34" charset="0"/>
                        <a:cs typeface="Calibri" panose="020F0502020204030204" pitchFamily="34" charset="0"/>
                      </a:endParaRPr>
                    </a:p>
                    <a:p>
                      <a:endParaRPr lang="en-US" sz="1200" baseline="0" dirty="0">
                        <a:latin typeface="Calibri" panose="020F0502020204030204" pitchFamily="34" charset="0"/>
                        <a:cs typeface="Calibri" panose="020F0502020204030204" pitchFamily="34" charset="0"/>
                      </a:endParaRPr>
                    </a:p>
                    <a:p>
                      <a:endParaRPr lang="en-US" sz="1200" baseline="0" dirty="0">
                        <a:latin typeface="Calibri" panose="020F0502020204030204" pitchFamily="34" charset="0"/>
                        <a:cs typeface="Calibri" panose="020F0502020204030204" pitchFamily="34" charset="0"/>
                      </a:endParaRPr>
                    </a:p>
                    <a:p>
                      <a:endParaRPr lang="en-US" sz="1200" baseline="0" dirty="0">
                        <a:latin typeface="Calibri" panose="020F0502020204030204" pitchFamily="34" charset="0"/>
                        <a:cs typeface="Calibri" panose="020F0502020204030204" pitchFamily="34" charset="0"/>
                      </a:endParaRPr>
                    </a:p>
                    <a:p>
                      <a:endParaRPr lang="en-US" sz="1200" baseline="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101445811"/>
                  </a:ext>
                </a:extLst>
              </a:tr>
            </a:tbl>
          </a:graphicData>
        </a:graphic>
      </p:graphicFrame>
    </p:spTree>
    <p:extLst>
      <p:ext uri="{BB962C8B-B14F-4D97-AF65-F5344CB8AC3E}">
        <p14:creationId xmlns:p14="http://schemas.microsoft.com/office/powerpoint/2010/main" val="3956713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BDF07-E7AD-402B-B54B-5915260F18D3}"/>
              </a:ext>
            </a:extLst>
          </p:cNvPr>
          <p:cNvSpPr>
            <a:spLocks noGrp="1"/>
          </p:cNvSpPr>
          <p:nvPr>
            <p:ph type="title"/>
          </p:nvPr>
        </p:nvSpPr>
        <p:spPr/>
        <p:txBody>
          <a:bodyPr/>
          <a:lstStyle/>
          <a:p>
            <a:r>
              <a:rPr lang="en-US" dirty="0"/>
              <a:t>Investment Incentives</a:t>
            </a:r>
          </a:p>
        </p:txBody>
      </p:sp>
      <p:sp>
        <p:nvSpPr>
          <p:cNvPr id="3" name="Content Placeholder 2">
            <a:extLst>
              <a:ext uri="{FF2B5EF4-FFF2-40B4-BE49-F238E27FC236}">
                <a16:creationId xmlns:a16="http://schemas.microsoft.com/office/drawing/2014/main" id="{AC93B048-AC08-4ED6-9F05-7A282190FBA7}"/>
              </a:ext>
            </a:extLst>
          </p:cNvPr>
          <p:cNvSpPr>
            <a:spLocks noGrp="1"/>
          </p:cNvSpPr>
          <p:nvPr>
            <p:ph idx="1"/>
          </p:nvPr>
        </p:nvSpPr>
        <p:spPr/>
        <p:txBody>
          <a:bodyPr/>
          <a:lstStyle/>
          <a:p>
            <a:r>
              <a:rPr lang="en-US" b="1" dirty="0"/>
              <a:t>List of Investment Incentives in Katsina State</a:t>
            </a:r>
          </a:p>
          <a:p>
            <a:pPr lvl="1"/>
            <a:r>
              <a:rPr lang="en-US" dirty="0"/>
              <a:t> There are various incentives designed to support direct investments in the state’s priority sectors. This is in addition to continuous business-enabling reforms to ease the conduct of business activities in the state. </a:t>
            </a:r>
          </a:p>
          <a:p>
            <a:pPr lvl="1"/>
            <a:endParaRPr lang="en-US" dirty="0"/>
          </a:p>
          <a:p>
            <a:pPr lvl="1"/>
            <a:r>
              <a:rPr lang="en-US" dirty="0"/>
              <a:t>These investment incentives are offered at both federal and state levels and include tax waivers, and land allocation, among others, to investors in preferred sectors. </a:t>
            </a:r>
          </a:p>
          <a:p>
            <a:pPr marL="361950" lvl="1" indent="0">
              <a:buNone/>
            </a:pPr>
            <a:endParaRPr lang="en-US" dirty="0"/>
          </a:p>
          <a:p>
            <a:pPr lvl="1"/>
            <a:r>
              <a:rPr lang="en-US" dirty="0"/>
              <a:t>At the Federal level, the Nigeria Investment Promotion Commission, the NIPC, (established by the Nigerian Investment Promotion Act Chapter N117 Laws of the Federation of Nigeria 2004) has the mandate to encourage, promote, facilitate and coordinate investments in Nigeria. </a:t>
            </a:r>
          </a:p>
          <a:p>
            <a:pPr lvl="1"/>
            <a:endParaRPr lang="en-US" dirty="0"/>
          </a:p>
          <a:p>
            <a:pPr lvl="1"/>
            <a:r>
              <a:rPr lang="en-US" dirty="0"/>
              <a:t>For Investment Policies and Protections, investors should visit: </a:t>
            </a:r>
            <a:r>
              <a:rPr lang="en-US" dirty="0">
                <a:hlinkClick r:id="rId2"/>
              </a:rPr>
              <a:t>https://www.nipc.gov.ng/compendium/1-investment-policies-and-protections/</a:t>
            </a:r>
            <a:endParaRPr lang="en-US" dirty="0"/>
          </a:p>
          <a:p>
            <a:pPr marL="361950" lvl="1" indent="0">
              <a:buNone/>
            </a:pPr>
            <a:endParaRPr lang="en-US" dirty="0"/>
          </a:p>
        </p:txBody>
      </p:sp>
      <p:graphicFrame>
        <p:nvGraphicFramePr>
          <p:cNvPr id="4" name="Table 3">
            <a:extLst>
              <a:ext uri="{FF2B5EF4-FFF2-40B4-BE49-F238E27FC236}">
                <a16:creationId xmlns:a16="http://schemas.microsoft.com/office/drawing/2014/main" id="{B4060DD6-CE65-4D0B-B86D-E981C3274CF7}"/>
              </a:ext>
            </a:extLst>
          </p:cNvPr>
          <p:cNvGraphicFramePr>
            <a:graphicFrameLocks noGrp="1"/>
          </p:cNvGraphicFramePr>
          <p:nvPr>
            <p:extLst>
              <p:ext uri="{D42A27DB-BD31-4B8C-83A1-F6EECF244321}">
                <p14:modId xmlns:p14="http://schemas.microsoft.com/office/powerpoint/2010/main" val="3271606974"/>
              </p:ext>
            </p:extLst>
          </p:nvPr>
        </p:nvGraphicFramePr>
        <p:xfrm>
          <a:off x="721360" y="4612487"/>
          <a:ext cx="10868660" cy="2225040"/>
        </p:xfrm>
        <a:graphic>
          <a:graphicData uri="http://schemas.openxmlformats.org/drawingml/2006/table">
            <a:tbl>
              <a:tblPr firstRow="1" bandRow="1">
                <a:tableStyleId>{5C22544A-7EE6-4342-B048-85BDC9FD1C3A}</a:tableStyleId>
              </a:tblPr>
              <a:tblGrid>
                <a:gridCol w="5434330">
                  <a:extLst>
                    <a:ext uri="{9D8B030D-6E8A-4147-A177-3AD203B41FA5}">
                      <a16:colId xmlns:a16="http://schemas.microsoft.com/office/drawing/2014/main" val="1851525735"/>
                    </a:ext>
                  </a:extLst>
                </a:gridCol>
                <a:gridCol w="5434330">
                  <a:extLst>
                    <a:ext uri="{9D8B030D-6E8A-4147-A177-3AD203B41FA5}">
                      <a16:colId xmlns:a16="http://schemas.microsoft.com/office/drawing/2014/main" val="3149295033"/>
                    </a:ext>
                  </a:extLst>
                </a:gridCol>
              </a:tblGrid>
              <a:tr h="370840">
                <a:tc>
                  <a:txBody>
                    <a:bodyPr/>
                    <a:lstStyle/>
                    <a:p>
                      <a:pPr algn="ctr"/>
                      <a:r>
                        <a:rPr lang="en-US" sz="1500" dirty="0">
                          <a:latin typeface="Calibri" panose="020F0502020204030204" pitchFamily="34" charset="0"/>
                          <a:cs typeface="Calibri" panose="020F0502020204030204" pitchFamily="34" charset="0"/>
                        </a:rPr>
                        <a:t>Federal Incentives</a:t>
                      </a:r>
                    </a:p>
                  </a:txBody>
                  <a:tcPr/>
                </a:tc>
                <a:tc>
                  <a:txBody>
                    <a:bodyPr/>
                    <a:lstStyle/>
                    <a:p>
                      <a:pPr algn="ctr"/>
                      <a:r>
                        <a:rPr lang="en-US" sz="1500" dirty="0">
                          <a:latin typeface="Calibri" panose="020F0502020204030204" pitchFamily="34" charset="0"/>
                          <a:cs typeface="Calibri" panose="020F0502020204030204" pitchFamily="34" charset="0"/>
                        </a:rPr>
                        <a:t>State Incentives</a:t>
                      </a:r>
                    </a:p>
                  </a:txBody>
                  <a:tcPr/>
                </a:tc>
                <a:extLst>
                  <a:ext uri="{0D108BD9-81ED-4DB2-BD59-A6C34878D82A}">
                    <a16:rowId xmlns:a16="http://schemas.microsoft.com/office/drawing/2014/main" val="917465605"/>
                  </a:ext>
                </a:extLst>
              </a:tr>
              <a:tr h="370840">
                <a:tc>
                  <a:txBody>
                    <a:bodyPr/>
                    <a:lstStyle/>
                    <a:p>
                      <a:r>
                        <a:rPr lang="en-US" sz="1500" dirty="0">
                          <a:latin typeface="Calibri" panose="020F0502020204030204" pitchFamily="34" charset="0"/>
                          <a:cs typeface="Calibri" panose="020F0502020204030204" pitchFamily="34" charset="0"/>
                        </a:rPr>
                        <a:t>Pioneer</a:t>
                      </a:r>
                      <a:r>
                        <a:rPr lang="en-US" sz="1500" baseline="0" dirty="0">
                          <a:latin typeface="Calibri" panose="020F0502020204030204" pitchFamily="34" charset="0"/>
                          <a:cs typeface="Calibri" panose="020F0502020204030204" pitchFamily="34" charset="0"/>
                        </a:rPr>
                        <a:t> Status</a:t>
                      </a:r>
                    </a:p>
                  </a:txBody>
                  <a:tcPr/>
                </a:tc>
                <a:tc>
                  <a:txBody>
                    <a:bodyPr/>
                    <a:lstStyle/>
                    <a:p>
                      <a:r>
                        <a:rPr lang="en-US" sz="1500" dirty="0">
                          <a:latin typeface="Calibri" panose="020F0502020204030204" pitchFamily="34" charset="0"/>
                          <a:cs typeface="Calibri" panose="020F0502020204030204" pitchFamily="34" charset="0"/>
                        </a:rPr>
                        <a:t>General</a:t>
                      </a:r>
                      <a:r>
                        <a:rPr lang="en-US" sz="1500" baseline="0" dirty="0">
                          <a:latin typeface="Calibri" panose="020F0502020204030204" pitchFamily="34" charset="0"/>
                          <a:cs typeface="Calibri" panose="020F0502020204030204" pitchFamily="34" charset="0"/>
                        </a:rPr>
                        <a:t> </a:t>
                      </a:r>
                      <a:endParaRPr lang="en-US" sz="15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4330393"/>
                  </a:ext>
                </a:extLst>
              </a:tr>
              <a:tr h="370840">
                <a:tc>
                  <a:txBody>
                    <a:bodyPr/>
                    <a:lstStyle/>
                    <a:p>
                      <a:r>
                        <a:rPr lang="en-US" sz="1500" dirty="0">
                          <a:latin typeface="Calibri" panose="020F0502020204030204" pitchFamily="34" charset="0"/>
                          <a:cs typeface="Calibri" panose="020F0502020204030204" pitchFamily="34" charset="0"/>
                        </a:rPr>
                        <a:t>Tax Incentives</a:t>
                      </a:r>
                    </a:p>
                  </a:txBody>
                  <a:tcPr/>
                </a:tc>
                <a:tc>
                  <a:txBody>
                    <a:bodyPr/>
                    <a:lstStyle/>
                    <a:p>
                      <a:r>
                        <a:rPr lang="en-US" sz="1500" dirty="0">
                          <a:latin typeface="Calibri" panose="020F0502020204030204" pitchFamily="34" charset="0"/>
                          <a:cs typeface="Calibri" panose="020F0502020204030204" pitchFamily="34" charset="0"/>
                        </a:rPr>
                        <a:t>Sustainable / Green Incentives</a:t>
                      </a:r>
                    </a:p>
                  </a:txBody>
                  <a:tcPr/>
                </a:tc>
                <a:extLst>
                  <a:ext uri="{0D108BD9-81ED-4DB2-BD59-A6C34878D82A}">
                    <a16:rowId xmlns:a16="http://schemas.microsoft.com/office/drawing/2014/main" val="2689048043"/>
                  </a:ext>
                </a:extLst>
              </a:tr>
              <a:tr h="370840">
                <a:tc>
                  <a:txBody>
                    <a:bodyPr/>
                    <a:lstStyle/>
                    <a:p>
                      <a:r>
                        <a:rPr lang="en-US" sz="1500" dirty="0">
                          <a:latin typeface="Calibri" panose="020F0502020204030204" pitchFamily="34" charset="0"/>
                          <a:cs typeface="Calibri" panose="020F0502020204030204" pitchFamily="34" charset="0"/>
                        </a:rPr>
                        <a:t>Tariff-Based Incentives</a:t>
                      </a:r>
                    </a:p>
                  </a:txBody>
                  <a:tcPr/>
                </a:tc>
                <a:tc>
                  <a:txBody>
                    <a:bodyPr/>
                    <a:lstStyle/>
                    <a:p>
                      <a:endParaRPr lang="en-US" sz="15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534858985"/>
                  </a:ext>
                </a:extLst>
              </a:tr>
              <a:tr h="370840">
                <a:tc>
                  <a:txBody>
                    <a:bodyPr/>
                    <a:lstStyle/>
                    <a:p>
                      <a:r>
                        <a:rPr lang="en-US" sz="1500" dirty="0">
                          <a:latin typeface="Calibri" panose="020F0502020204030204" pitchFamily="34" charset="0"/>
                          <a:cs typeface="Calibri" panose="020F0502020204030204" pitchFamily="34" charset="0"/>
                        </a:rPr>
                        <a:t>Export Incentives</a:t>
                      </a:r>
                    </a:p>
                  </a:txBody>
                  <a:tcPr/>
                </a:tc>
                <a:tc>
                  <a:txBody>
                    <a:bodyPr/>
                    <a:lstStyle/>
                    <a:p>
                      <a:endParaRPr lang="en-US" sz="15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480182760"/>
                  </a:ext>
                </a:extLst>
              </a:tr>
              <a:tr h="370840">
                <a:tc>
                  <a:txBody>
                    <a:bodyPr/>
                    <a:lstStyle/>
                    <a:p>
                      <a:r>
                        <a:rPr lang="en-US" sz="1500" dirty="0">
                          <a:latin typeface="Calibri" panose="020F0502020204030204" pitchFamily="34" charset="0"/>
                          <a:cs typeface="Calibri" panose="020F0502020204030204" pitchFamily="34" charset="0"/>
                        </a:rPr>
                        <a:t>Special</a:t>
                      </a:r>
                      <a:r>
                        <a:rPr lang="en-US" sz="1500" baseline="0" dirty="0">
                          <a:latin typeface="Calibri" panose="020F0502020204030204" pitchFamily="34" charset="0"/>
                          <a:cs typeface="Calibri" panose="020F0502020204030204" pitchFamily="34" charset="0"/>
                        </a:rPr>
                        <a:t> Economic Zones</a:t>
                      </a:r>
                      <a:endParaRPr lang="en-US" sz="1500" dirty="0">
                        <a:latin typeface="Calibri" panose="020F0502020204030204" pitchFamily="34" charset="0"/>
                        <a:cs typeface="Calibri" panose="020F0502020204030204" pitchFamily="34" charset="0"/>
                      </a:endParaRPr>
                    </a:p>
                  </a:txBody>
                  <a:tcPr/>
                </a:tc>
                <a:tc>
                  <a:txBody>
                    <a:bodyPr/>
                    <a:lstStyle/>
                    <a:p>
                      <a:endParaRPr lang="en-US" sz="15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12601362"/>
                  </a:ext>
                </a:extLst>
              </a:tr>
            </a:tbl>
          </a:graphicData>
        </a:graphic>
      </p:graphicFrame>
    </p:spTree>
    <p:extLst>
      <p:ext uri="{BB962C8B-B14F-4D97-AF65-F5344CB8AC3E}">
        <p14:creationId xmlns:p14="http://schemas.microsoft.com/office/powerpoint/2010/main" val="3742635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AA774-2760-407F-BF03-4964935DF86F}"/>
              </a:ext>
            </a:extLst>
          </p:cNvPr>
          <p:cNvSpPr>
            <a:spLocks noGrp="1"/>
          </p:cNvSpPr>
          <p:nvPr>
            <p:ph type="title"/>
          </p:nvPr>
        </p:nvSpPr>
        <p:spPr/>
        <p:txBody>
          <a:bodyPr/>
          <a:lstStyle/>
          <a:p>
            <a:r>
              <a:rPr lang="en-US" dirty="0"/>
              <a:t>List of Federal Investment Incentives for Katsina’s Priority Sectors</a:t>
            </a:r>
          </a:p>
        </p:txBody>
      </p:sp>
      <p:sp>
        <p:nvSpPr>
          <p:cNvPr id="3" name="Content Placeholder 2">
            <a:extLst>
              <a:ext uri="{FF2B5EF4-FFF2-40B4-BE49-F238E27FC236}">
                <a16:creationId xmlns:a16="http://schemas.microsoft.com/office/drawing/2014/main" id="{712117EB-9118-480B-A3F7-43EA1983153C}"/>
              </a:ext>
            </a:extLst>
          </p:cNvPr>
          <p:cNvSpPr>
            <a:spLocks noGrp="1"/>
          </p:cNvSpPr>
          <p:nvPr>
            <p:ph idx="1"/>
          </p:nvPr>
        </p:nvSpPr>
        <p:spPr/>
        <p:txBody>
          <a:bodyPr/>
          <a:lstStyle/>
          <a:p>
            <a:pPr>
              <a:lnSpc>
                <a:spcPct val="250000"/>
              </a:lnSpc>
            </a:pPr>
            <a:r>
              <a:rPr lang="en-US" b="1" dirty="0"/>
              <a:t>Federal Investment incentives are categorized into </a:t>
            </a:r>
          </a:p>
          <a:p>
            <a:pPr lvl="1">
              <a:lnSpc>
                <a:spcPct val="250000"/>
              </a:lnSpc>
            </a:pPr>
            <a:r>
              <a:rPr lang="en-US" sz="1400" dirty="0"/>
              <a:t>Tax Incentives: </a:t>
            </a:r>
            <a:r>
              <a:rPr lang="en-US" sz="1400" dirty="0">
                <a:hlinkClick r:id="rId2"/>
              </a:rPr>
              <a:t>https://www.nipc.gov.ng/compendium/2-general-tax-based-incentives/</a:t>
            </a:r>
            <a:endParaRPr lang="en-US" sz="1400" dirty="0"/>
          </a:p>
          <a:p>
            <a:pPr lvl="1">
              <a:lnSpc>
                <a:spcPct val="250000"/>
              </a:lnSpc>
            </a:pPr>
            <a:r>
              <a:rPr lang="en-US" sz="1400" dirty="0"/>
              <a:t>Sector-specific Incentives: </a:t>
            </a:r>
            <a:r>
              <a:rPr lang="en-US" sz="1400" dirty="0">
                <a:hlinkClick r:id="rId3"/>
              </a:rPr>
              <a:t>https://www.nipc.gov.ng/compendium/3-sector-specific-incentives/</a:t>
            </a:r>
            <a:endParaRPr lang="en-US" sz="1400" dirty="0"/>
          </a:p>
          <a:p>
            <a:pPr lvl="1">
              <a:lnSpc>
                <a:spcPct val="250000"/>
              </a:lnSpc>
            </a:pPr>
            <a:r>
              <a:rPr lang="en-US" sz="1400" dirty="0"/>
              <a:t>Tariff-Based Incentives: </a:t>
            </a:r>
            <a:r>
              <a:rPr lang="en-US" sz="1400" dirty="0">
                <a:hlinkClick r:id="rId4"/>
              </a:rPr>
              <a:t>https://www.nipc.gov.ng/compendium/4-tariff-based-incentives/</a:t>
            </a:r>
            <a:endParaRPr lang="en-US" sz="1400" dirty="0"/>
          </a:p>
          <a:p>
            <a:pPr lvl="1">
              <a:lnSpc>
                <a:spcPct val="250000"/>
              </a:lnSpc>
            </a:pPr>
            <a:r>
              <a:rPr lang="en-US" sz="1400" dirty="0"/>
              <a:t>Export Incentives: </a:t>
            </a:r>
            <a:r>
              <a:rPr lang="en-US" sz="1400" dirty="0">
                <a:hlinkClick r:id="rId5"/>
              </a:rPr>
              <a:t>https://www.nipc.gov.ng/compendium/5-export-incentives/</a:t>
            </a:r>
            <a:endParaRPr lang="en-US" sz="1400" dirty="0"/>
          </a:p>
          <a:p>
            <a:pPr lvl="1">
              <a:lnSpc>
                <a:spcPct val="250000"/>
              </a:lnSpc>
            </a:pPr>
            <a:r>
              <a:rPr lang="en-US" sz="1400" dirty="0"/>
              <a:t>Special Economic Zones Incentives: </a:t>
            </a:r>
            <a:r>
              <a:rPr lang="en-US" sz="1400" dirty="0">
                <a:hlinkClick r:id="rId6"/>
              </a:rPr>
              <a:t>https://www.nipc.gov.ng/compendium/6-special-economic-zones/</a:t>
            </a:r>
            <a:endParaRPr lang="en-US" sz="1400" dirty="0"/>
          </a:p>
          <a:p>
            <a:pPr marL="361950" lvl="1" indent="0">
              <a:buNone/>
            </a:pPr>
            <a:endParaRPr lang="en-US" sz="1400" dirty="0"/>
          </a:p>
          <a:p>
            <a:pPr marL="7938" indent="0">
              <a:buNone/>
            </a:pPr>
            <a:endParaRPr lang="en-US" sz="1600" dirty="0"/>
          </a:p>
          <a:p>
            <a:pPr marL="7938" indent="0">
              <a:buNone/>
            </a:pPr>
            <a:endParaRPr lang="en-US" sz="1600" dirty="0"/>
          </a:p>
        </p:txBody>
      </p:sp>
    </p:spTree>
    <p:extLst>
      <p:ext uri="{BB962C8B-B14F-4D97-AF65-F5344CB8AC3E}">
        <p14:creationId xmlns:p14="http://schemas.microsoft.com/office/powerpoint/2010/main" val="1429673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A21CF-2E74-40B1-B74D-166A01AD38F5}"/>
              </a:ext>
            </a:extLst>
          </p:cNvPr>
          <p:cNvSpPr>
            <a:spLocks noGrp="1"/>
          </p:cNvSpPr>
          <p:nvPr>
            <p:ph type="title"/>
          </p:nvPr>
        </p:nvSpPr>
        <p:spPr/>
        <p:txBody>
          <a:bodyPr/>
          <a:lstStyle/>
          <a:p>
            <a:r>
              <a:rPr lang="en-US" dirty="0"/>
              <a:t>Federal Tax Incentives </a:t>
            </a:r>
          </a:p>
        </p:txBody>
      </p:sp>
      <p:sp>
        <p:nvSpPr>
          <p:cNvPr id="3" name="Content Placeholder 2">
            <a:extLst>
              <a:ext uri="{FF2B5EF4-FFF2-40B4-BE49-F238E27FC236}">
                <a16:creationId xmlns:a16="http://schemas.microsoft.com/office/drawing/2014/main" id="{94ED3E04-CDC6-49A4-8A8A-4C6075C011E0}"/>
              </a:ext>
            </a:extLst>
          </p:cNvPr>
          <p:cNvSpPr>
            <a:spLocks noGrp="1"/>
          </p:cNvSpPr>
          <p:nvPr>
            <p:ph idx="1"/>
          </p:nvPr>
        </p:nvSpPr>
        <p:spPr/>
        <p:txBody>
          <a:bodyPr/>
          <a:lstStyle/>
          <a:p>
            <a:endParaRPr lang="en-US"/>
          </a:p>
        </p:txBody>
      </p:sp>
      <p:graphicFrame>
        <p:nvGraphicFramePr>
          <p:cNvPr id="4" name="Table 3">
            <a:extLst>
              <a:ext uri="{FF2B5EF4-FFF2-40B4-BE49-F238E27FC236}">
                <a16:creationId xmlns:a16="http://schemas.microsoft.com/office/drawing/2014/main" id="{FFE511CD-AADE-4F46-AD41-22BDB2E367FE}"/>
              </a:ext>
            </a:extLst>
          </p:cNvPr>
          <p:cNvGraphicFramePr>
            <a:graphicFrameLocks noGrp="1"/>
          </p:cNvGraphicFramePr>
          <p:nvPr>
            <p:extLst>
              <p:ext uri="{D42A27DB-BD31-4B8C-83A1-F6EECF244321}">
                <p14:modId xmlns:p14="http://schemas.microsoft.com/office/powerpoint/2010/main" val="3777994808"/>
              </p:ext>
            </p:extLst>
          </p:nvPr>
        </p:nvGraphicFramePr>
        <p:xfrm>
          <a:off x="221565" y="960081"/>
          <a:ext cx="11925301" cy="5685894"/>
        </p:xfrm>
        <a:graphic>
          <a:graphicData uri="http://schemas.openxmlformats.org/drawingml/2006/table">
            <a:tbl>
              <a:tblPr firstRow="1" bandRow="1"/>
              <a:tblGrid>
                <a:gridCol w="1054785">
                  <a:extLst>
                    <a:ext uri="{9D8B030D-6E8A-4147-A177-3AD203B41FA5}">
                      <a16:colId xmlns:a16="http://schemas.microsoft.com/office/drawing/2014/main" val="123886624"/>
                    </a:ext>
                  </a:extLst>
                </a:gridCol>
                <a:gridCol w="4070350">
                  <a:extLst>
                    <a:ext uri="{9D8B030D-6E8A-4147-A177-3AD203B41FA5}">
                      <a16:colId xmlns:a16="http://schemas.microsoft.com/office/drawing/2014/main" val="500165717"/>
                    </a:ext>
                  </a:extLst>
                </a:gridCol>
                <a:gridCol w="1079500">
                  <a:extLst>
                    <a:ext uri="{9D8B030D-6E8A-4147-A177-3AD203B41FA5}">
                      <a16:colId xmlns:a16="http://schemas.microsoft.com/office/drawing/2014/main" val="4167373047"/>
                    </a:ext>
                  </a:extLst>
                </a:gridCol>
                <a:gridCol w="1727200">
                  <a:extLst>
                    <a:ext uri="{9D8B030D-6E8A-4147-A177-3AD203B41FA5}">
                      <a16:colId xmlns:a16="http://schemas.microsoft.com/office/drawing/2014/main" val="2854723967"/>
                    </a:ext>
                  </a:extLst>
                </a:gridCol>
                <a:gridCol w="1511300">
                  <a:extLst>
                    <a:ext uri="{9D8B030D-6E8A-4147-A177-3AD203B41FA5}">
                      <a16:colId xmlns:a16="http://schemas.microsoft.com/office/drawing/2014/main" val="3443814695"/>
                    </a:ext>
                  </a:extLst>
                </a:gridCol>
                <a:gridCol w="1622624">
                  <a:extLst>
                    <a:ext uri="{9D8B030D-6E8A-4147-A177-3AD203B41FA5}">
                      <a16:colId xmlns:a16="http://schemas.microsoft.com/office/drawing/2014/main" val="2922658231"/>
                    </a:ext>
                  </a:extLst>
                </a:gridCol>
                <a:gridCol w="859542">
                  <a:extLst>
                    <a:ext uri="{9D8B030D-6E8A-4147-A177-3AD203B41FA5}">
                      <a16:colId xmlns:a16="http://schemas.microsoft.com/office/drawing/2014/main" val="240841903"/>
                    </a:ext>
                  </a:extLst>
                </a:gridCol>
              </a:tblGrid>
              <a:tr h="485686">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pPr marL="0" algn="l" defTabSz="914400" rtl="0" eaLnBrk="1" latinLnBrk="0" hangingPunct="1"/>
                      <a:r>
                        <a:rPr lang="en-US" sz="1200" kern="1200" dirty="0">
                          <a:latin typeface="Calibri" panose="020F0502020204030204" pitchFamily="34" charset="0"/>
                          <a:cs typeface="Calibri" panose="020F0502020204030204" pitchFamily="34" charset="0"/>
                        </a:rPr>
                        <a:t>Incentive</a:t>
                      </a:r>
                      <a:endParaRPr lang="en-US" sz="1200" b="1" kern="1200" dirty="0">
                        <a:solidFill>
                          <a:schemeClr val="lt1"/>
                        </a:solidFill>
                        <a:latin typeface="Calibri" panose="020F0502020204030204" pitchFamily="34" charset="0"/>
                        <a:ea typeface="+mn-ea"/>
                        <a:cs typeface="Calibri" panose="020F050202020403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pPr marL="0" algn="l" defTabSz="914400" rtl="0" eaLnBrk="1" latinLnBrk="0" hangingPunct="1"/>
                      <a:r>
                        <a:rPr lang="en-US" sz="1200" kern="1200" dirty="0">
                          <a:latin typeface="Calibri" panose="020F0502020204030204" pitchFamily="34" charset="0"/>
                          <a:cs typeface="Calibri" panose="020F0502020204030204" pitchFamily="34" charset="0"/>
                        </a:rPr>
                        <a:t>Description</a:t>
                      </a:r>
                      <a:endParaRPr lang="en-US" sz="1200" b="1" kern="1200" dirty="0">
                        <a:solidFill>
                          <a:schemeClr val="lt1"/>
                        </a:solidFill>
                        <a:latin typeface="Calibri" panose="020F0502020204030204" pitchFamily="34" charset="0"/>
                        <a:ea typeface="+mn-ea"/>
                        <a:cs typeface="Calibri" panose="020F050202020403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tc>
                  <a:txBody>
                    <a:bodyPr/>
                    <a:lstStyle/>
                    <a:p>
                      <a:pPr marL="0" algn="l" defTabSz="914400" rtl="0" eaLnBrk="1" latinLnBrk="0" hangingPunct="1"/>
                      <a:r>
                        <a:rPr lang="en-US" sz="1200" b="1" kern="1200" dirty="0">
                          <a:solidFill>
                            <a:schemeClr val="lt1"/>
                          </a:solidFill>
                          <a:latin typeface="Calibri" panose="020F0502020204030204" pitchFamily="34" charset="0"/>
                          <a:ea typeface="+mn-ea"/>
                          <a:cs typeface="Calibri" panose="020F0502020204030204" pitchFamily="34" charset="0"/>
                        </a:rPr>
                        <a:t>Duration</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1BB42"/>
                    </a:solidFill>
                  </a:tcPr>
                </a:tc>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pPr marL="0" algn="l" defTabSz="914400" rtl="0" eaLnBrk="1" latinLnBrk="0" hangingPunct="1"/>
                      <a:r>
                        <a:rPr lang="en-US" sz="1200" kern="1200" dirty="0">
                          <a:latin typeface="Calibri" panose="020F0502020204030204" pitchFamily="34" charset="0"/>
                          <a:cs typeface="Calibri" panose="020F0502020204030204" pitchFamily="34" charset="0"/>
                        </a:rPr>
                        <a:t>Legal Document</a:t>
                      </a:r>
                      <a:endParaRPr lang="en-US" sz="1200" b="1" kern="1200" dirty="0">
                        <a:solidFill>
                          <a:schemeClr val="lt1"/>
                        </a:solidFill>
                        <a:latin typeface="Calibri" panose="020F0502020204030204" pitchFamily="34" charset="0"/>
                        <a:ea typeface="+mn-ea"/>
                        <a:cs typeface="Calibri" panose="020F050202020403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pPr marL="0" algn="l" defTabSz="914400" rtl="0" eaLnBrk="1" latinLnBrk="0" hangingPunct="1"/>
                      <a:r>
                        <a:rPr lang="en-US" sz="1200" kern="1200" dirty="0">
                          <a:latin typeface="Calibri" panose="020F0502020204030204" pitchFamily="34" charset="0"/>
                          <a:cs typeface="Calibri" panose="020F0502020204030204" pitchFamily="34" charset="0"/>
                        </a:rPr>
                        <a:t>Awarding &amp; Implementing Agency</a:t>
                      </a:r>
                      <a:endParaRPr lang="en-US" sz="1200" b="1" kern="1200" dirty="0">
                        <a:solidFill>
                          <a:schemeClr val="lt1"/>
                        </a:solidFill>
                        <a:latin typeface="Calibri" panose="020F0502020204030204" pitchFamily="34" charset="0"/>
                        <a:ea typeface="+mn-ea"/>
                        <a:cs typeface="Calibri" panose="020F050202020403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pPr marL="0" algn="l" defTabSz="914400" rtl="0" eaLnBrk="1" latinLnBrk="0" hangingPunct="1"/>
                      <a:r>
                        <a:rPr lang="en-US" sz="1200" kern="1200" dirty="0">
                          <a:latin typeface="Calibri" panose="020F0502020204030204" pitchFamily="34" charset="0"/>
                          <a:cs typeface="Calibri" panose="020F0502020204030204" pitchFamily="34" charset="0"/>
                        </a:rPr>
                        <a:t>Eligibility</a:t>
                      </a:r>
                      <a:endParaRPr lang="en-US" sz="1200" b="1" kern="1200" dirty="0">
                        <a:solidFill>
                          <a:schemeClr val="lt1"/>
                        </a:solidFill>
                        <a:latin typeface="Calibri" panose="020F0502020204030204" pitchFamily="34" charset="0"/>
                        <a:ea typeface="+mn-ea"/>
                        <a:cs typeface="Calibri" panose="020F050202020403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pPr marL="0" algn="l" defTabSz="914400" rtl="0" eaLnBrk="1" latinLnBrk="0" hangingPunct="1"/>
                      <a:r>
                        <a:rPr lang="en-US" sz="1200" kern="1200" dirty="0">
                          <a:latin typeface="Calibri" panose="020F0502020204030204" pitchFamily="34" charset="0"/>
                          <a:cs typeface="Calibri" panose="020F0502020204030204" pitchFamily="34" charset="0"/>
                        </a:rPr>
                        <a:t>Year Introduced</a:t>
                      </a:r>
                      <a:endParaRPr lang="en-US" sz="1200" b="1" kern="1200" dirty="0">
                        <a:solidFill>
                          <a:schemeClr val="lt1"/>
                        </a:solidFill>
                        <a:latin typeface="Calibri" panose="020F0502020204030204" pitchFamily="34" charset="0"/>
                        <a:ea typeface="+mn-ea"/>
                        <a:cs typeface="Calibri" panose="020F050202020403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extLst>
                  <a:ext uri="{0D108BD9-81ED-4DB2-BD59-A6C34878D82A}">
                    <a16:rowId xmlns:a16="http://schemas.microsoft.com/office/drawing/2014/main" val="437439782"/>
                  </a:ext>
                </a:extLst>
              </a:tr>
              <a:tr h="5045814">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marL="0" algn="l" defTabSz="914400" rtl="0" eaLnBrk="1" latinLnBrk="0" hangingPunct="1"/>
                      <a:r>
                        <a:rPr lang="en-US" sz="1200" kern="1200" dirty="0">
                          <a:latin typeface="Calibri" panose="020F0502020204030204" pitchFamily="34" charset="0"/>
                          <a:cs typeface="Calibri" panose="020F0502020204030204" pitchFamily="34" charset="0"/>
                        </a:rPr>
                        <a:t>Pioneer Status</a:t>
                      </a: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algn="l" defTabSz="914400" rtl="0" eaLnBrk="1" latinLnBrk="0" hangingPunct="1"/>
                      <a:r>
                        <a:rPr lang="en-US" sz="1200" kern="1200" dirty="0">
                          <a:latin typeface="Calibri" panose="020F0502020204030204" pitchFamily="34" charset="0"/>
                          <a:cs typeface="Calibri" panose="020F0502020204030204" pitchFamily="34" charset="0"/>
                        </a:rPr>
                        <a:t>Deduction for Research &amp; Development</a:t>
                      </a:r>
                    </a:p>
                    <a:p>
                      <a:pPr marL="0" algn="l" defTabSz="914400" rtl="0" eaLnBrk="1"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p>
                      <a:pPr marL="0" algn="l" defTabSz="914400" rtl="0" eaLnBrk="1"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marL="0" algn="l" defTabSz="914400" rtl="0" eaLnBrk="1" latinLnBrk="0" hangingPunct="1"/>
                      <a:r>
                        <a:rPr lang="en-US" sz="1200" kern="1200" dirty="0">
                          <a:latin typeface="Calibri" panose="020F0502020204030204" pitchFamily="34" charset="0"/>
                          <a:cs typeface="Calibri" panose="020F0502020204030204" pitchFamily="34" charset="0"/>
                        </a:rPr>
                        <a:t>Pioneer status offers profits and dividends tax holiday of up to five years, granted to designated pioneer industries. 99 designated pioneer industries including; Agriculture, Mining</a:t>
                      </a:r>
                    </a:p>
                    <a:p>
                      <a:pPr marL="0" lvl="0" algn="l" defTabSz="914400" rtl="0" eaLnBrk="1" latinLnBrk="0" hangingPunct="1"/>
                      <a:r>
                        <a:rPr lang="en-US" sz="1200" kern="1200" dirty="0">
                          <a:latin typeface="Calibri" panose="020F0502020204030204" pitchFamily="34" charset="0"/>
                          <a:cs typeface="Calibri" panose="020F0502020204030204" pitchFamily="34" charset="0"/>
                        </a:rPr>
                        <a:t>Manufacturing Tourism,  Property development, Utilities sectors</a:t>
                      </a:r>
                    </a:p>
                    <a:p>
                      <a:pPr marL="0" lv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indent="0" algn="l" defTabSz="914400" rtl="0" eaLnBrk="1" latinLnBrk="0" hangingPunct="1">
                        <a:buNone/>
                      </a:pPr>
                      <a:r>
                        <a:rPr lang="en-US" sz="1200" kern="1200" dirty="0">
                          <a:latin typeface="Calibri" panose="020F0502020204030204" pitchFamily="34" charset="0"/>
                          <a:cs typeface="Calibri" panose="020F0502020204030204" pitchFamily="34" charset="0"/>
                        </a:rPr>
                        <a:t>Incentives are available through a number of schemes to encourage companies to undertake research and development (R&amp;D), with including</a:t>
                      </a:r>
                    </a:p>
                    <a:p>
                      <a:pPr marL="0" lvl="1" indent="-171450" algn="l" defTabSz="914400" rtl="0" eaLnBrk="1" latinLnBrk="0" hangingPunct="1">
                        <a:buFont typeface="Arial" panose="020B0604020202020204" pitchFamily="34" charset="0"/>
                        <a:buChar char="•"/>
                      </a:pPr>
                      <a:r>
                        <a:rPr lang="en-US" sz="1200" kern="1200" dirty="0">
                          <a:latin typeface="Calibri" panose="020F0502020204030204" pitchFamily="34" charset="0"/>
                          <a:cs typeface="Calibri" panose="020F0502020204030204" pitchFamily="34" charset="0"/>
                        </a:rPr>
                        <a:t>Up to 10% of profits set aside as a reserve for R&amp;D qualifying as allowable expanses</a:t>
                      </a:r>
                    </a:p>
                    <a:p>
                      <a:pPr marL="0" lvl="1" indent="-171450" algn="l" defTabSz="914400" rtl="0" eaLnBrk="1" latinLnBrk="0" hangingPunct="1">
                        <a:buFont typeface="Arial" panose="020B0604020202020204" pitchFamily="34" charset="0"/>
                        <a:buChar char="•"/>
                      </a:pPr>
                      <a:r>
                        <a:rPr lang="en-US" sz="1200" kern="1200" dirty="0">
                          <a:latin typeface="Calibri" panose="020F0502020204030204" pitchFamily="34" charset="0"/>
                          <a:cs typeface="Calibri" panose="020F0502020204030204" pitchFamily="34" charset="0"/>
                        </a:rPr>
                        <a:t>Expenditure on commercializing R&amp;D qualifies for a 20% investment tax credit</a:t>
                      </a:r>
                    </a:p>
                    <a:p>
                      <a:pPr marL="0" lvl="1" indent="-171450" algn="l" defTabSz="914400" rtl="0" eaLnBrk="1" latinLnBrk="0" hangingPunct="1">
                        <a:buFont typeface="Arial" panose="020B0604020202020204" pitchFamily="34" charset="0"/>
                        <a:buChar char="•"/>
                      </a:pPr>
                      <a:r>
                        <a:rPr lang="en-US" sz="1200" kern="1200" dirty="0">
                          <a:latin typeface="Calibri" panose="020F0502020204030204" pitchFamily="34" charset="0"/>
                          <a:cs typeface="Calibri" panose="020F0502020204030204" pitchFamily="34" charset="0"/>
                        </a:rPr>
                        <a:t>100% expensing of R&amp;D deemed to include a levy payable to a qualifying R&amp;D institution</a:t>
                      </a:r>
                    </a:p>
                    <a:p>
                      <a:pPr marL="0" lvl="1" indent="-171450" algn="l" defTabSz="914400" rtl="0" eaLnBrk="1" latinLnBrk="0" hangingPunct="1">
                        <a:buFont typeface="Arial" panose="020B0604020202020204" pitchFamily="34" charset="0"/>
                        <a:buChar char="•"/>
                      </a:pPr>
                      <a:r>
                        <a:rPr lang="en-US" sz="1200" kern="1200" dirty="0">
                          <a:latin typeface="Calibri" panose="020F0502020204030204" pitchFamily="34" charset="0"/>
                          <a:cs typeface="Calibri" panose="020F0502020204030204" pitchFamily="34" charset="0"/>
                        </a:rPr>
                        <a:t>Corporate contributions to R&amp;D carried out by universities and research institutions to be tax deductible up to a maximum of 10% of profits.</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latin typeface="Calibri" panose="020F0502020204030204" pitchFamily="34" charset="0"/>
                          <a:cs typeface="Calibri" panose="020F0502020204030204" pitchFamily="34" charset="0"/>
                        </a:rPr>
                        <a:t>Up to 5 Years</a:t>
                      </a:r>
                    </a:p>
                    <a:p>
                      <a:pPr marL="0" lvl="1"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lvl="1"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lvl="1"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lvl="1"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lvl="1"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lvl="1"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lvl="1"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lvl="1"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lvl="1"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lvl="1"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lvl="1"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lvl="1"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lvl="1"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lvl="1"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lvl="1" indent="0" algn="l" defTabSz="914400" rtl="0" eaLnBrk="1" latinLnBrk="0" hangingPunct="1">
                        <a:buFont typeface="Arial" panose="020B0604020202020204" pitchFamily="34" charset="0"/>
                        <a:buNone/>
                      </a:pPr>
                      <a:r>
                        <a:rPr lang="en-US" sz="1200" kern="1200" dirty="0">
                          <a:latin typeface="Calibri" panose="020F0502020204030204" pitchFamily="34" charset="0"/>
                          <a:cs typeface="Calibri" panose="020F0502020204030204" pitchFamily="34" charset="0"/>
                        </a:rPr>
                        <a:t>Transaction Year</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marL="0" algn="l" defTabSz="914400" rtl="0" eaLnBrk="1" latinLnBrk="0" hangingPunct="1"/>
                      <a:r>
                        <a:rPr lang="en-US" sz="1200" kern="1200" dirty="0">
                          <a:latin typeface="Calibri" panose="020F0502020204030204" pitchFamily="34" charset="0"/>
                          <a:cs typeface="Calibri" panose="020F0502020204030204" pitchFamily="34" charset="0"/>
                        </a:rPr>
                        <a:t>Companies Income Tax Act CAP. C21 LFN 2004, as amended 2007 </a:t>
                      </a: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algn="l" defTabSz="914400" rtl="0" eaLnBrk="1" latinLnBrk="0" hangingPunct="1"/>
                      <a:r>
                        <a:rPr lang="en-US" sz="1200" kern="1200" dirty="0">
                          <a:latin typeface="Calibri" panose="020F0502020204030204" pitchFamily="34" charset="0"/>
                          <a:cs typeface="Calibri" panose="020F0502020204030204" pitchFamily="34" charset="0"/>
                        </a:rPr>
                        <a:t>(Section 10(2)(a)(b) Industrial Development (Income Tax Relief) Act (No. 22 of 1971) as amended 2014</a:t>
                      </a: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latin typeface="Calibri" panose="020F0502020204030204" pitchFamily="34" charset="0"/>
                          <a:cs typeface="Calibri" panose="020F0502020204030204" pitchFamily="34" charset="0"/>
                        </a:rPr>
                        <a:t>Section 26, Companies Income Tax Act CAP. C21 LFN 2004, as amended 2007 </a:t>
                      </a:r>
                    </a:p>
                    <a:p>
                      <a:pPr marL="0" algn="l" defTabSz="914400" rtl="0" eaLnBrk="1" latinLnBrk="0" hangingPunct="1"/>
                      <a:endParaRPr lang="en-US" sz="1200" kern="1200" dirty="0">
                        <a:latin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marL="0" indent="-171450" algn="just" defTabSz="914400" rtl="0" eaLnBrk="1" latinLnBrk="0" hangingPunct="1">
                        <a:buFont typeface="Arial" panose="020B0604020202020204" pitchFamily="34" charset="0"/>
                        <a:buChar char="•"/>
                      </a:pPr>
                      <a:r>
                        <a:rPr lang="en-US" sz="1200" kern="1200" dirty="0">
                          <a:latin typeface="Calibri" panose="020F0502020204030204" pitchFamily="34" charset="0"/>
                          <a:cs typeface="Calibri" panose="020F0502020204030204" pitchFamily="34" charset="0"/>
                        </a:rPr>
                        <a:t>Nigerian Investment Promotion Commission </a:t>
                      </a:r>
                    </a:p>
                    <a:p>
                      <a:pPr marL="0" indent="-171450" algn="l" defTabSz="914400" rtl="0" eaLnBrk="1" latinLnBrk="0" hangingPunct="1">
                        <a:buFont typeface="Arial" panose="020B0604020202020204" pitchFamily="34" charset="0"/>
                        <a:buChar char="•"/>
                      </a:pPr>
                      <a:r>
                        <a:rPr lang="en-US" sz="1200" kern="1200" dirty="0">
                          <a:latin typeface="Calibri" panose="020F0502020204030204" pitchFamily="34" charset="0"/>
                          <a:cs typeface="Calibri" panose="020F0502020204030204" pitchFamily="34" charset="0"/>
                        </a:rPr>
                        <a:t>Industrial Inspectorate Department, </a:t>
                      </a:r>
                    </a:p>
                    <a:p>
                      <a:pPr marL="0" indent="-171450" algn="l" defTabSz="914400" rtl="0" eaLnBrk="1" latinLnBrk="0" hangingPunct="1">
                        <a:buFont typeface="Arial" panose="020B0604020202020204" pitchFamily="34" charset="0"/>
                        <a:buChar char="•"/>
                      </a:pPr>
                      <a:r>
                        <a:rPr lang="en-US" sz="1200" kern="1200" dirty="0">
                          <a:latin typeface="Calibri" panose="020F0502020204030204" pitchFamily="34" charset="0"/>
                          <a:cs typeface="Calibri" panose="020F0502020204030204" pitchFamily="34" charset="0"/>
                        </a:rPr>
                        <a:t>Federal Ministry of Industry, Trade and Investment </a:t>
                      </a:r>
                    </a:p>
                    <a:p>
                      <a:pPr marL="0" indent="-171450" algn="l" defTabSz="914400" rtl="0" eaLnBrk="1" latinLnBrk="0" hangingPunct="1">
                        <a:buFont typeface="Arial" panose="020B0604020202020204" pitchFamily="34" charset="0"/>
                        <a:buChar char="•"/>
                      </a:pPr>
                      <a:r>
                        <a:rPr lang="en-US" sz="1200" kern="1200" dirty="0">
                          <a:latin typeface="Calibri" panose="020F0502020204030204" pitchFamily="34" charset="0"/>
                          <a:cs typeface="Calibri" panose="020F0502020204030204" pitchFamily="34" charset="0"/>
                        </a:rPr>
                        <a:t>Federal Inland Revenue Service  (FIRS)</a:t>
                      </a:r>
                    </a:p>
                    <a:p>
                      <a:pPr marL="0" indent="0" algn="l" defTabSz="914400" rtl="0" eaLnBrk="1" latinLnBrk="0" hangingPunct="1">
                        <a:buFont typeface="Arial" panose="020B0604020202020204" pitchFamily="34" charset="0"/>
                        <a:buNone/>
                      </a:pPr>
                      <a:endParaRPr lang="en-US" sz="1200" kern="1200" dirty="0">
                        <a:latin typeface="Calibri" panose="020F0502020204030204" pitchFamily="34" charset="0"/>
                        <a:cs typeface="Calibri" panose="020F0502020204030204" pitchFamily="34" charset="0"/>
                      </a:endParaRPr>
                    </a:p>
                    <a:p>
                      <a:pPr marL="0"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indent="-171450" algn="l" defTabSz="914400" rtl="0" eaLnBrk="1" latinLnBrk="0" hangingPunct="1">
                        <a:buFont typeface="Arial" panose="020B0604020202020204" pitchFamily="34" charset="0"/>
                        <a:buChar char="•"/>
                      </a:pPr>
                      <a:r>
                        <a:rPr lang="en-US" sz="1200" kern="1200" dirty="0">
                          <a:latin typeface="Calibri" panose="020F0502020204030204" pitchFamily="34" charset="0"/>
                          <a:cs typeface="Calibri" panose="020F0502020204030204" pitchFamily="34" charset="0"/>
                        </a:rPr>
                        <a:t>Federal Inland Revenue Service  (FIRS)</a:t>
                      </a:r>
                      <a:endParaRPr lang="en-US" sz="1200" b="1" kern="1200" dirty="0">
                        <a:solidFill>
                          <a:schemeClr val="lt1"/>
                        </a:solidFill>
                        <a:latin typeface="Calibri" panose="020F0502020204030204" pitchFamily="34" charset="0"/>
                        <a:ea typeface="+mn-ea"/>
                        <a:cs typeface="Calibri" panose="020F0502020204030204"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marL="0" indent="-171450" algn="l" defTabSz="914400" rtl="0" eaLnBrk="1" latinLnBrk="0" hangingPunct="1">
                        <a:buFont typeface="Arial" panose="020B0604020202020204" pitchFamily="34" charset="0"/>
                        <a:buChar char="•"/>
                      </a:pPr>
                      <a:r>
                        <a:rPr lang="en-US" sz="1200" kern="1200" dirty="0">
                          <a:latin typeface="Calibri" panose="020F0502020204030204" pitchFamily="34" charset="0"/>
                          <a:cs typeface="Calibri" panose="020F0502020204030204" pitchFamily="34" charset="0"/>
                        </a:rPr>
                        <a:t>Applications must be made within the first year of operational activities. </a:t>
                      </a:r>
                    </a:p>
                    <a:p>
                      <a:pPr marL="0" indent="-171450" algn="l" defTabSz="914400" rtl="0" eaLnBrk="1" latinLnBrk="0" hangingPunct="1">
                        <a:buFont typeface="Arial" panose="020B0604020202020204" pitchFamily="34" charset="0"/>
                        <a:buChar char="•"/>
                      </a:pPr>
                      <a:r>
                        <a:rPr lang="en-US" sz="1200" kern="1200" dirty="0">
                          <a:latin typeface="Calibri" panose="020F0502020204030204" pitchFamily="34" charset="0"/>
                          <a:cs typeface="Calibri" panose="020F0502020204030204" pitchFamily="34" charset="0"/>
                        </a:rPr>
                        <a:t>Applicant must be engaged in activities listed as pioneer industry or product. </a:t>
                      </a:r>
                    </a:p>
                    <a:p>
                      <a:pPr marL="0" indent="-171450" algn="l" defTabSz="914400" rtl="0" eaLnBrk="1" latinLnBrk="0" hangingPunct="1">
                        <a:buFont typeface="Arial" panose="020B0604020202020204" pitchFamily="34" charset="0"/>
                        <a:buChar char="•"/>
                      </a:pPr>
                      <a:r>
                        <a:rPr lang="en-US" sz="1200" kern="1200" dirty="0">
                          <a:latin typeface="Calibri" panose="020F0502020204030204" pitchFamily="34" charset="0"/>
                          <a:cs typeface="Calibri" panose="020F0502020204030204" pitchFamily="34" charset="0"/>
                        </a:rPr>
                        <a:t>N100,000,000 (One Hundred Million Naira).</a:t>
                      </a:r>
                    </a:p>
                    <a:p>
                      <a:pPr marL="0" indent="-171450" algn="l" defTabSz="914400" rtl="0" eaLnBrk="1" latinLnBrk="0" hangingPunct="1">
                        <a:buFont typeface="Arial" panose="020B0604020202020204" pitchFamily="34" charset="0"/>
                        <a:buChar char="•"/>
                      </a:pPr>
                      <a:r>
                        <a:rPr lang="en-US" sz="1200" kern="1200" dirty="0">
                          <a:latin typeface="Calibri" panose="020F0502020204030204" pitchFamily="34" charset="0"/>
                          <a:cs typeface="Calibri" panose="020F0502020204030204" pitchFamily="34" charset="0"/>
                        </a:rPr>
                        <a:t>More eligibility criteria </a:t>
                      </a:r>
                      <a:r>
                        <a:rPr lang="en-US" sz="1200" kern="1200" dirty="0">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here</a:t>
                      </a:r>
                      <a:endParaRPr lang="en-US" sz="1200" kern="1200" dirty="0">
                        <a:latin typeface="Calibri" panose="020F0502020204030204" pitchFamily="34" charset="0"/>
                        <a:cs typeface="Calibri" panose="020F0502020204030204" pitchFamily="34" charset="0"/>
                      </a:endParaRPr>
                    </a:p>
                    <a:p>
                      <a:pPr marL="0" indent="-171450" algn="l" defTabSz="914400" rtl="0" eaLnBrk="1" latinLnBrk="0" hangingPunct="1">
                        <a:buFont typeface="Arial" panose="020B0604020202020204" pitchFamily="34" charset="0"/>
                        <a:buChar char="•"/>
                      </a:pPr>
                      <a:endParaRPr lang="en-US" sz="1200" b="1" kern="1200" dirty="0">
                        <a:solidFill>
                          <a:schemeClr val="lt1"/>
                        </a:solidFill>
                        <a:latin typeface="Calibri" panose="020F0502020204030204" pitchFamily="34" charset="0"/>
                        <a:ea typeface="+mn-ea"/>
                        <a:cs typeface="Calibri" panose="020F0502020204030204" pitchFamily="34" charset="0"/>
                      </a:endParaRPr>
                    </a:p>
                    <a:p>
                      <a:pPr marL="0" indent="-171450" algn="l" defTabSz="914400" rtl="0" eaLnBrk="1" latinLnBrk="0" hangingPunct="1">
                        <a:buFont typeface="Arial" panose="020B0604020202020204" pitchFamily="34" charset="0"/>
                        <a:buChar char="•"/>
                      </a:pPr>
                      <a:endParaRPr lang="en-US" sz="1200" b="1" kern="1200" dirty="0">
                        <a:solidFill>
                          <a:schemeClr val="lt1"/>
                        </a:solidFill>
                        <a:latin typeface="Calibri" panose="020F0502020204030204" pitchFamily="34" charset="0"/>
                        <a:ea typeface="+mn-ea"/>
                        <a:cs typeface="Calibri" panose="020F0502020204030204" pitchFamily="34" charset="0"/>
                      </a:endParaRPr>
                    </a:p>
                    <a:p>
                      <a:pPr marL="0" indent="0" algn="just" defTabSz="914400" rtl="0" eaLnBrk="1" latinLnBrk="0" hangingPunct="1">
                        <a:buFont typeface="Arial" panose="020B0604020202020204" pitchFamily="34" charset="0"/>
                        <a:buNone/>
                      </a:pPr>
                      <a:r>
                        <a:rPr lang="en-US" sz="1200" b="0" kern="1200" dirty="0">
                          <a:solidFill>
                            <a:schemeClr val="tx1"/>
                          </a:solidFill>
                          <a:latin typeface="Calibri" panose="020F0502020204030204" pitchFamily="34" charset="0"/>
                          <a:ea typeface="+mn-ea"/>
                          <a:cs typeface="Calibri" panose="020F0502020204030204" pitchFamily="34" charset="0"/>
                        </a:rPr>
                        <a:t>For companies undertaking R&amp;D activities for commercialization. </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marL="0" indent="-171450" algn="l" defTabSz="914400" rtl="0" eaLnBrk="1" latinLnBrk="0" hangingPunct="1">
                        <a:buFont typeface="Arial" panose="020B0604020202020204" pitchFamily="34" charset="0"/>
                        <a:buChar char="•"/>
                      </a:pPr>
                      <a:r>
                        <a:rPr lang="en-US" sz="1200" kern="1200" dirty="0">
                          <a:latin typeface="Calibri" panose="020F0502020204030204" pitchFamily="34" charset="0"/>
                          <a:cs typeface="Calibri" panose="020F0502020204030204" pitchFamily="34" charset="0"/>
                        </a:rPr>
                        <a:t>1971</a:t>
                      </a:r>
                    </a:p>
                    <a:p>
                      <a:pPr marL="0"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indent="-171450" algn="l" defTabSz="914400" rtl="0" eaLnBrk="1" latinLnBrk="0" hangingPunct="1">
                        <a:buFont typeface="Arial" panose="020B0604020202020204" pitchFamily="34" charset="0"/>
                        <a:buChar char="•"/>
                      </a:pPr>
                      <a:endParaRPr lang="en-US" sz="1200" kern="1200" dirty="0">
                        <a:latin typeface="Calibri" panose="020F0502020204030204" pitchFamily="34" charset="0"/>
                        <a:cs typeface="Calibri" panose="020F0502020204030204" pitchFamily="34" charset="0"/>
                      </a:endParaRPr>
                    </a:p>
                    <a:p>
                      <a:pPr marL="0" indent="-171450" algn="l" defTabSz="914400" rtl="0" eaLnBrk="1" latinLnBrk="0" hangingPunct="1">
                        <a:buFont typeface="Arial" panose="020B0604020202020204" pitchFamily="34" charset="0"/>
                        <a:buChar char="•"/>
                      </a:pPr>
                      <a:r>
                        <a:rPr lang="en-US" sz="1200" kern="1200" dirty="0">
                          <a:latin typeface="Calibri" panose="020F0502020204030204" pitchFamily="34" charset="0"/>
                          <a:cs typeface="Calibri" panose="020F0502020204030204" pitchFamily="34" charset="0"/>
                        </a:rPr>
                        <a:t>2004</a:t>
                      </a:r>
                      <a:endParaRPr lang="en-US" sz="1200" b="1" kern="1200" dirty="0">
                        <a:solidFill>
                          <a:schemeClr val="lt1"/>
                        </a:solidFill>
                        <a:latin typeface="Calibri" panose="020F0502020204030204" pitchFamily="34" charset="0"/>
                        <a:ea typeface="+mn-ea"/>
                        <a:cs typeface="Calibri" panose="020F0502020204030204"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extLst>
                  <a:ext uri="{0D108BD9-81ED-4DB2-BD59-A6C34878D82A}">
                    <a16:rowId xmlns:a16="http://schemas.microsoft.com/office/drawing/2014/main" val="1660827914"/>
                  </a:ext>
                </a:extLst>
              </a:tr>
            </a:tbl>
          </a:graphicData>
        </a:graphic>
      </p:graphicFrame>
    </p:spTree>
    <p:extLst>
      <p:ext uri="{BB962C8B-B14F-4D97-AF65-F5344CB8AC3E}">
        <p14:creationId xmlns:p14="http://schemas.microsoft.com/office/powerpoint/2010/main" val="4123997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35744-BA5B-4B3E-B644-7393AEB58882}"/>
              </a:ext>
            </a:extLst>
          </p:cNvPr>
          <p:cNvSpPr>
            <a:spLocks noGrp="1"/>
          </p:cNvSpPr>
          <p:nvPr>
            <p:ph type="title"/>
          </p:nvPr>
        </p:nvSpPr>
        <p:spPr/>
        <p:txBody>
          <a:bodyPr/>
          <a:lstStyle/>
          <a:p>
            <a:r>
              <a:rPr lang="en-US" dirty="0"/>
              <a:t>Federal Incentives: Tax</a:t>
            </a:r>
          </a:p>
        </p:txBody>
      </p:sp>
      <p:sp>
        <p:nvSpPr>
          <p:cNvPr id="3" name="Content Placeholder 2">
            <a:extLst>
              <a:ext uri="{FF2B5EF4-FFF2-40B4-BE49-F238E27FC236}">
                <a16:creationId xmlns:a16="http://schemas.microsoft.com/office/drawing/2014/main" id="{3F9DECA6-7542-421F-A1DD-467BD47B35EB}"/>
              </a:ext>
            </a:extLst>
          </p:cNvPr>
          <p:cNvSpPr>
            <a:spLocks noGrp="1"/>
          </p:cNvSpPr>
          <p:nvPr>
            <p:ph idx="1"/>
          </p:nvPr>
        </p:nvSpPr>
        <p:spPr/>
        <p:txBody>
          <a:bodyPr/>
          <a:lstStyle/>
          <a:p>
            <a:endParaRPr lang="en-US"/>
          </a:p>
        </p:txBody>
      </p:sp>
      <p:graphicFrame>
        <p:nvGraphicFramePr>
          <p:cNvPr id="4" name="Table 3">
            <a:extLst>
              <a:ext uri="{FF2B5EF4-FFF2-40B4-BE49-F238E27FC236}">
                <a16:creationId xmlns:a16="http://schemas.microsoft.com/office/drawing/2014/main" id="{F5652437-A778-4216-B321-0387A470A600}"/>
              </a:ext>
            </a:extLst>
          </p:cNvPr>
          <p:cNvGraphicFramePr>
            <a:graphicFrameLocks noGrp="1"/>
          </p:cNvGraphicFramePr>
          <p:nvPr>
            <p:extLst>
              <p:ext uri="{D42A27DB-BD31-4B8C-83A1-F6EECF244321}">
                <p14:modId xmlns:p14="http://schemas.microsoft.com/office/powerpoint/2010/main" val="2476680183"/>
              </p:ext>
            </p:extLst>
          </p:nvPr>
        </p:nvGraphicFramePr>
        <p:xfrm>
          <a:off x="58617" y="889482"/>
          <a:ext cx="11987333" cy="5852160"/>
        </p:xfrm>
        <a:graphic>
          <a:graphicData uri="http://schemas.openxmlformats.org/drawingml/2006/table">
            <a:tbl>
              <a:tblPr firstRow="1" bandRow="1"/>
              <a:tblGrid>
                <a:gridCol w="1256679">
                  <a:extLst>
                    <a:ext uri="{9D8B030D-6E8A-4147-A177-3AD203B41FA5}">
                      <a16:colId xmlns:a16="http://schemas.microsoft.com/office/drawing/2014/main" val="123886624"/>
                    </a:ext>
                  </a:extLst>
                </a:gridCol>
                <a:gridCol w="3091604">
                  <a:extLst>
                    <a:ext uri="{9D8B030D-6E8A-4147-A177-3AD203B41FA5}">
                      <a16:colId xmlns:a16="http://schemas.microsoft.com/office/drawing/2014/main" val="500165717"/>
                    </a:ext>
                  </a:extLst>
                </a:gridCol>
                <a:gridCol w="1404318">
                  <a:extLst>
                    <a:ext uri="{9D8B030D-6E8A-4147-A177-3AD203B41FA5}">
                      <a16:colId xmlns:a16="http://schemas.microsoft.com/office/drawing/2014/main" val="2790208966"/>
                    </a:ext>
                  </a:extLst>
                </a:gridCol>
                <a:gridCol w="1467380">
                  <a:extLst>
                    <a:ext uri="{9D8B030D-6E8A-4147-A177-3AD203B41FA5}">
                      <a16:colId xmlns:a16="http://schemas.microsoft.com/office/drawing/2014/main" val="2854723967"/>
                    </a:ext>
                  </a:extLst>
                </a:gridCol>
                <a:gridCol w="1535202">
                  <a:extLst>
                    <a:ext uri="{9D8B030D-6E8A-4147-A177-3AD203B41FA5}">
                      <a16:colId xmlns:a16="http://schemas.microsoft.com/office/drawing/2014/main" val="3443814695"/>
                    </a:ext>
                  </a:extLst>
                </a:gridCol>
                <a:gridCol w="1779478">
                  <a:extLst>
                    <a:ext uri="{9D8B030D-6E8A-4147-A177-3AD203B41FA5}">
                      <a16:colId xmlns:a16="http://schemas.microsoft.com/office/drawing/2014/main" val="2922658231"/>
                    </a:ext>
                  </a:extLst>
                </a:gridCol>
                <a:gridCol w="1452672">
                  <a:extLst>
                    <a:ext uri="{9D8B030D-6E8A-4147-A177-3AD203B41FA5}">
                      <a16:colId xmlns:a16="http://schemas.microsoft.com/office/drawing/2014/main" val="1462867985"/>
                    </a:ext>
                  </a:extLst>
                </a:gridCol>
              </a:tblGrid>
              <a:tr h="617814">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r>
                        <a:rPr lang="en-US" sz="1200" dirty="0">
                          <a:latin typeface="Calibri" panose="020F0502020204030204" pitchFamily="34" charset="0"/>
                          <a:cs typeface="Calibri" panose="020F0502020204030204" pitchFamily="34" charset="0"/>
                        </a:rPr>
                        <a:t>Incentive</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r>
                        <a:rPr lang="en-US" sz="1200" dirty="0">
                          <a:latin typeface="Calibri" panose="020F0502020204030204" pitchFamily="34" charset="0"/>
                          <a:cs typeface="Calibri" panose="020F0502020204030204" pitchFamily="34" charset="0"/>
                        </a:rPr>
                        <a:t>Description</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tc>
                  <a:txBody>
                    <a:bodyPr/>
                    <a:lstStyle/>
                    <a:p>
                      <a:pPr marL="0" algn="l" defTabSz="914400" rtl="0" eaLnBrk="1" latinLnBrk="0" hangingPunct="1"/>
                      <a:r>
                        <a:rPr lang="en-US" sz="1200" b="1" kern="1200" dirty="0">
                          <a:solidFill>
                            <a:schemeClr val="lt1"/>
                          </a:solidFill>
                          <a:latin typeface="Calibri" panose="020F0502020204030204" pitchFamily="34" charset="0"/>
                          <a:ea typeface="+mn-ea"/>
                          <a:cs typeface="Calibri" panose="020F0502020204030204" pitchFamily="34" charset="0"/>
                        </a:rPr>
                        <a:t>Duration </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1BB42"/>
                    </a:solidFill>
                  </a:tcPr>
                </a:tc>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r>
                        <a:rPr lang="en-US" sz="1200" dirty="0">
                          <a:latin typeface="Calibri" panose="020F0502020204030204" pitchFamily="34" charset="0"/>
                          <a:cs typeface="Calibri" panose="020F0502020204030204" pitchFamily="34" charset="0"/>
                        </a:rPr>
                        <a:t>Legal Document</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r>
                        <a:rPr lang="en-US" sz="1200" dirty="0">
                          <a:latin typeface="Calibri" panose="020F0502020204030204" pitchFamily="34" charset="0"/>
                          <a:cs typeface="Calibri" panose="020F0502020204030204" pitchFamily="34" charset="0"/>
                        </a:rPr>
                        <a:t>Awarding &amp; Implementing Agency</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r>
                        <a:rPr lang="en-US" sz="1200" dirty="0">
                          <a:latin typeface="Calibri" panose="020F0502020204030204" pitchFamily="34" charset="0"/>
                          <a:cs typeface="Calibri" panose="020F0502020204030204" pitchFamily="34" charset="0"/>
                        </a:rPr>
                        <a:t>Eligibility</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r>
                        <a:rPr lang="en-US" sz="1200" dirty="0">
                          <a:latin typeface="Calibri" panose="020F0502020204030204" pitchFamily="34" charset="0"/>
                          <a:cs typeface="Calibri" panose="020F0502020204030204" pitchFamily="34" charset="0"/>
                        </a:rPr>
                        <a:t>Year Introduced</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extLst>
                  <a:ext uri="{0D108BD9-81ED-4DB2-BD59-A6C34878D82A}">
                    <a16:rowId xmlns:a16="http://schemas.microsoft.com/office/drawing/2014/main" val="437439782"/>
                  </a:ext>
                </a:extLst>
              </a:tr>
              <a:tr h="3702300">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r>
                        <a:rPr kumimoji="0" lang="en-US" sz="1200" u="none" strike="noStrike" kern="1200" cap="none" spc="0" normalizeH="0" baseline="0" noProof="0" dirty="0">
                          <a:ln>
                            <a:noFill/>
                          </a:ln>
                          <a:effectLst/>
                          <a:uLnTx/>
                          <a:uFillTx/>
                          <a:latin typeface="Calibri" panose="020F0502020204030204" pitchFamily="34" charset="0"/>
                          <a:cs typeface="Calibri" panose="020F0502020204030204" pitchFamily="34" charset="0"/>
                        </a:rPr>
                        <a:t>Rural Investment Allowance</a:t>
                      </a:r>
                    </a:p>
                    <a:p>
                      <a:endParaRPr kumimoji="0" lang="en-US" sz="1200" u="none" strike="noStrike" kern="1200" cap="none" spc="0" normalizeH="0" baseline="0" noProof="0" dirty="0">
                        <a:ln>
                          <a:noFill/>
                        </a:ln>
                        <a:effectLst/>
                        <a:uLnTx/>
                        <a:uFillTx/>
                        <a:latin typeface="Calibri" panose="020F0502020204030204" pitchFamily="34" charset="0"/>
                        <a:cs typeface="Calibri" panose="020F0502020204030204" pitchFamily="34" charset="0"/>
                      </a:endParaRPr>
                    </a:p>
                    <a:p>
                      <a:endParaRPr kumimoji="0" lang="en-US" sz="1200" u="none" strike="noStrike" kern="1200" cap="none" spc="0" normalizeH="0" baseline="0" noProof="0" dirty="0">
                        <a:ln>
                          <a:noFill/>
                        </a:ln>
                        <a:effectLst/>
                        <a:uLnTx/>
                        <a:uFillTx/>
                        <a:latin typeface="Calibri" panose="020F0502020204030204" pitchFamily="34" charset="0"/>
                        <a:cs typeface="Calibri" panose="020F0502020204030204" pitchFamily="34" charset="0"/>
                      </a:endParaRPr>
                    </a:p>
                    <a:p>
                      <a:endParaRPr kumimoji="0" lang="en-US" sz="1200" u="none" strike="noStrike" kern="1200" cap="none" spc="0" normalizeH="0" baseline="0" noProof="0" dirty="0">
                        <a:ln>
                          <a:noFill/>
                        </a:ln>
                        <a:effectLst/>
                        <a:uLnTx/>
                        <a:uFillTx/>
                        <a:latin typeface="Calibri" panose="020F0502020204030204" pitchFamily="34" charset="0"/>
                        <a:cs typeface="Calibri" panose="020F0502020204030204" pitchFamily="34" charset="0"/>
                      </a:endParaRPr>
                    </a:p>
                    <a:p>
                      <a:endParaRPr kumimoji="0" lang="en-US" sz="1200" u="none" strike="noStrike" kern="1200" cap="none" spc="0" normalizeH="0" baseline="0" noProof="0" dirty="0">
                        <a:ln>
                          <a:noFill/>
                        </a:ln>
                        <a:effectLst/>
                        <a:uLnTx/>
                        <a:uFillTx/>
                        <a:latin typeface="Calibri" panose="020F0502020204030204" pitchFamily="34" charset="0"/>
                        <a:cs typeface="Calibri" panose="020F0502020204030204" pitchFamily="34" charset="0"/>
                      </a:endParaRPr>
                    </a:p>
                    <a:p>
                      <a:endParaRPr kumimoji="0" lang="en-US" sz="1200" u="none" strike="noStrike" kern="1200" cap="none" spc="0" normalizeH="0" baseline="0" noProof="0" dirty="0">
                        <a:ln>
                          <a:noFill/>
                        </a:ln>
                        <a:effectLst/>
                        <a:uLnTx/>
                        <a:uFillTx/>
                        <a:latin typeface="Calibri" panose="020F0502020204030204" pitchFamily="34" charset="0"/>
                        <a:cs typeface="Calibri" panose="020F0502020204030204" pitchFamily="34" charset="0"/>
                      </a:endParaRPr>
                    </a:p>
                    <a:p>
                      <a:endParaRPr kumimoji="0" lang="en-US" sz="1200" u="none" strike="noStrike" kern="1200" cap="none" spc="0" normalizeH="0" baseline="0" noProof="0" dirty="0">
                        <a:ln>
                          <a:noFill/>
                        </a:ln>
                        <a:effectLst/>
                        <a:uLnTx/>
                        <a:uFillTx/>
                        <a:latin typeface="Calibri" panose="020F0502020204030204" pitchFamily="34" charset="0"/>
                        <a:cs typeface="Calibri" panose="020F0502020204030204" pitchFamily="34" charset="0"/>
                      </a:endParaRPr>
                    </a:p>
                    <a:p>
                      <a:endParaRPr kumimoji="0" lang="en-US" sz="1200" u="none" strike="noStrike" kern="1200" cap="none" spc="0" normalizeH="0" baseline="0" noProof="0" dirty="0">
                        <a:ln>
                          <a:noFill/>
                        </a:ln>
                        <a:effectLst/>
                        <a:uLnTx/>
                        <a:uFillTx/>
                        <a:latin typeface="Calibri" panose="020F0502020204030204" pitchFamily="34" charset="0"/>
                        <a:cs typeface="Calibri" panose="020F0502020204030204" pitchFamily="34" charset="0"/>
                      </a:endParaRPr>
                    </a:p>
                    <a:p>
                      <a:endParaRPr kumimoji="0" lang="en-US" sz="1200" u="none" strike="noStrike" kern="1200" cap="none" spc="0" normalizeH="0" baseline="0" noProof="0" dirty="0">
                        <a:ln>
                          <a:noFill/>
                        </a:ln>
                        <a:effectLst/>
                        <a:uLnTx/>
                        <a:uFillTx/>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p>
                      <a:r>
                        <a:rPr lang="en-US" sz="1200" u="none" kern="1200" dirty="0">
                          <a:effectLst/>
                          <a:latin typeface="Calibri" panose="020F0502020204030204" pitchFamily="34" charset="0"/>
                          <a:cs typeface="Calibri" panose="020F0502020204030204" pitchFamily="34" charset="0"/>
                        </a:rPr>
                        <a:t>Investment Tax Relief</a:t>
                      </a:r>
                    </a:p>
                    <a:p>
                      <a:endParaRPr lang="en-US" sz="1200" u="none" kern="1200" dirty="0">
                        <a:effectLst/>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p>
                      <a:endParaRPr lang="en-US" sz="1200" b="0" u="none" kern="1200" dirty="0">
                        <a:solidFill>
                          <a:schemeClr val="dk1"/>
                        </a:solidFill>
                        <a:effectLst/>
                        <a:latin typeface="Calibri" panose="020F0502020204030204" pitchFamily="34" charset="0"/>
                        <a:ea typeface="+mn-ea"/>
                        <a:cs typeface="Calibri" panose="020F0502020204030204"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marL="0" indent="0">
                        <a:buNone/>
                      </a:pPr>
                      <a:r>
                        <a:rPr lang="en-US" sz="1200" dirty="0">
                          <a:latin typeface="Calibri" panose="020F0502020204030204" pitchFamily="34" charset="0"/>
                          <a:cs typeface="Calibri" panose="020F0502020204030204" pitchFamily="34" charset="0"/>
                        </a:rPr>
                        <a:t>Where a company incurs capital expenditure on the provision of facilities such as electricity, water or tarred road for the purpose of a trade or business, such company shall enjoy an additional allowance under the Second Schedule of CITA at the appropriate rate as follows: </a:t>
                      </a:r>
                    </a:p>
                    <a:p>
                      <a:pPr marL="0" indent="0">
                        <a:buNone/>
                      </a:pPr>
                      <a:endParaRPr lang="en-US" sz="1200" dirty="0">
                        <a:latin typeface="Calibri" panose="020F0502020204030204" pitchFamily="34" charset="0"/>
                        <a:cs typeface="Calibri" panose="020F0502020204030204" pitchFamily="34" charset="0"/>
                      </a:endParaRPr>
                    </a:p>
                    <a:p>
                      <a:r>
                        <a:rPr lang="en-US" sz="1200" dirty="0">
                          <a:latin typeface="Calibri" panose="020F0502020204030204" pitchFamily="34" charset="0"/>
                          <a:cs typeface="Calibri" panose="020F0502020204030204" pitchFamily="34" charset="0"/>
                        </a:rPr>
                        <a:t>No facilities at all 100%; No water 30%; No electricity 50%; No tarred road 15%</a:t>
                      </a: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pPr algn="just"/>
                      <a:endParaRPr lang="en-US" sz="1200" dirty="0">
                        <a:latin typeface="Calibri" panose="020F0502020204030204" pitchFamily="34" charset="0"/>
                        <a:cs typeface="Calibri" panose="020F0502020204030204" pitchFamily="34" charset="0"/>
                      </a:endParaRPr>
                    </a:p>
                    <a:p>
                      <a:pPr algn="just"/>
                      <a:endParaRPr lang="en-US" sz="1200" dirty="0">
                        <a:latin typeface="Calibri" panose="020F0502020204030204" pitchFamily="34" charset="0"/>
                        <a:cs typeface="Calibri" panose="020F0502020204030204" pitchFamily="34" charset="0"/>
                      </a:endParaRPr>
                    </a:p>
                    <a:p>
                      <a:pPr algn="just"/>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pPr algn="just"/>
                      <a:r>
                        <a:rPr lang="en-US" sz="1200" dirty="0">
                          <a:latin typeface="Calibri" panose="020F0502020204030204" pitchFamily="34" charset="0"/>
                          <a:cs typeface="Calibri" panose="020F0502020204030204" pitchFamily="34" charset="0"/>
                        </a:rPr>
                        <a:t>Similarly, the company’s income tax law provides that where a company has incurred an expenditure on electricity, water, tarred road or telephone for the purpose of a trade or business carried on by the company, the company shall be allowed an “investment tax relief” at the following rates of expenditure: </a:t>
                      </a:r>
                    </a:p>
                    <a:p>
                      <a:endParaRPr lang="en-US" sz="1200" dirty="0">
                        <a:latin typeface="Calibri" panose="020F0502020204030204" pitchFamily="34" charset="0"/>
                        <a:cs typeface="Calibri" panose="020F0502020204030204" pitchFamily="34" charset="0"/>
                      </a:endParaRPr>
                    </a:p>
                    <a:p>
                      <a:r>
                        <a:rPr lang="en-US" sz="1200" dirty="0">
                          <a:latin typeface="Calibri" panose="020F0502020204030204" pitchFamily="34" charset="0"/>
                          <a:cs typeface="Calibri" panose="020F0502020204030204" pitchFamily="34" charset="0"/>
                        </a:rPr>
                        <a:t>No facilities at all 100%; No water 30%; No electricity 50%; No tarred road 15%</a:t>
                      </a: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panose="020F0502020204030204" pitchFamily="34" charset="0"/>
                          <a:cs typeface="Calibri" panose="020F0502020204030204" pitchFamily="34" charset="0"/>
                        </a:rPr>
                        <a:t>the relief shall be for each year expenditure is incurred on each of such facilities;</a:t>
                      </a: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pPr algn="just"/>
                      <a:r>
                        <a:rPr lang="en-US" sz="1200" dirty="0">
                          <a:latin typeface="Calibri" panose="020F0502020204030204" pitchFamily="34" charset="0"/>
                          <a:cs typeface="Calibri" panose="020F0502020204030204" pitchFamily="34" charset="0"/>
                        </a:rPr>
                        <a:t>the relief shall be for each year expenditure is incurred on each of such facilities; for 3 years maximum for companies that have not enjoyed pioneer status. </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r>
                        <a:rPr lang="en-US" sz="1200" dirty="0">
                          <a:latin typeface="Calibri" panose="020F0502020204030204" pitchFamily="34" charset="0"/>
                          <a:cs typeface="Calibri" panose="020F0502020204030204" pitchFamily="34" charset="0"/>
                        </a:rPr>
                        <a:t>Section 34, Companies Income Tax Act CAP. C21 LFN 2004, as amended 2007 </a:t>
                      </a:r>
                      <a:endParaRPr lang="en-US" sz="1200" kern="1200" dirty="0">
                        <a:effectLst/>
                        <a:latin typeface="Calibri" panose="020F0502020204030204" pitchFamily="34" charset="0"/>
                        <a:cs typeface="Calibri" panose="020F0502020204030204" pitchFamily="34" charset="0"/>
                      </a:endParaRPr>
                    </a:p>
                    <a:p>
                      <a:endParaRPr lang="en-US" sz="1200" kern="1200" dirty="0">
                        <a:effectLst/>
                        <a:latin typeface="Calibri" panose="020F0502020204030204" pitchFamily="34" charset="0"/>
                        <a:cs typeface="Calibri" panose="020F0502020204030204" pitchFamily="34" charset="0"/>
                      </a:endParaRPr>
                    </a:p>
                    <a:p>
                      <a:endParaRPr lang="en-US" sz="1200" kern="1200" dirty="0">
                        <a:effectLst/>
                        <a:latin typeface="Calibri" panose="020F0502020204030204" pitchFamily="34" charset="0"/>
                        <a:cs typeface="Calibri" panose="020F0502020204030204" pitchFamily="34" charset="0"/>
                      </a:endParaRPr>
                    </a:p>
                    <a:p>
                      <a:endParaRPr lang="en-US" sz="1200" kern="1200" dirty="0">
                        <a:effectLst/>
                        <a:latin typeface="Calibri" panose="020F0502020204030204" pitchFamily="34" charset="0"/>
                        <a:cs typeface="Calibri" panose="020F0502020204030204" pitchFamily="34" charset="0"/>
                      </a:endParaRPr>
                    </a:p>
                    <a:p>
                      <a:endParaRPr lang="en-US" sz="1200" kern="1200" dirty="0">
                        <a:effectLst/>
                        <a:latin typeface="Calibri" panose="020F0502020204030204" pitchFamily="34" charset="0"/>
                        <a:cs typeface="Calibri" panose="020F0502020204030204" pitchFamily="34" charset="0"/>
                      </a:endParaRPr>
                    </a:p>
                    <a:p>
                      <a:endParaRPr lang="en-US" sz="1200" kern="1200" dirty="0">
                        <a:effectLst/>
                        <a:latin typeface="Calibri" panose="020F0502020204030204" pitchFamily="34" charset="0"/>
                        <a:cs typeface="Calibri" panose="020F0502020204030204" pitchFamily="34" charset="0"/>
                      </a:endParaRPr>
                    </a:p>
                    <a:p>
                      <a:endParaRPr lang="en-US" sz="1200" kern="1200" dirty="0">
                        <a:effectLst/>
                        <a:latin typeface="Calibri" panose="020F0502020204030204" pitchFamily="34" charset="0"/>
                        <a:cs typeface="Calibri" panose="020F0502020204030204" pitchFamily="34" charset="0"/>
                      </a:endParaRPr>
                    </a:p>
                    <a:p>
                      <a:endParaRPr lang="en-US" sz="1200" kern="1200" dirty="0">
                        <a:effectLst/>
                        <a:latin typeface="Calibri" panose="020F0502020204030204" pitchFamily="34" charset="0"/>
                        <a:cs typeface="Calibri" panose="020F0502020204030204" pitchFamily="34" charset="0"/>
                      </a:endParaRPr>
                    </a:p>
                    <a:p>
                      <a:endParaRPr lang="en-US" sz="1200" kern="1200" dirty="0">
                        <a:effectLst/>
                        <a:latin typeface="Calibri" panose="020F0502020204030204" pitchFamily="34" charset="0"/>
                        <a:cs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panose="020F0502020204030204" pitchFamily="34" charset="0"/>
                        <a:cs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panose="020F0502020204030204" pitchFamily="34" charset="0"/>
                        <a:cs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panose="020F0502020204030204" pitchFamily="34" charset="0"/>
                        <a:cs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panose="020F0502020204030204" pitchFamily="34" charset="0"/>
                          <a:cs typeface="Calibri" panose="020F0502020204030204" pitchFamily="34" charset="0"/>
                        </a:rPr>
                        <a:t>Section 40, Companies Income Tax Act CAP. C21 LFN 2004, as amended 2007 </a:t>
                      </a:r>
                      <a:endParaRPr lang="en-US" sz="1200" kern="1200" dirty="0">
                        <a:effectLst/>
                        <a:latin typeface="Calibri" panose="020F0502020204030204" pitchFamily="34" charset="0"/>
                        <a:cs typeface="Calibri" panose="020F0502020204030204" pitchFamily="34" charset="0"/>
                      </a:endParaRPr>
                    </a:p>
                    <a:p>
                      <a:endParaRPr lang="en-US" sz="1200" kern="1200" dirty="0">
                        <a:solidFill>
                          <a:schemeClr val="dk1"/>
                        </a:solidFill>
                        <a:effectLst/>
                        <a:latin typeface="Calibri" panose="020F0502020204030204" pitchFamily="34" charset="0"/>
                        <a:ea typeface="+mn-ea"/>
                        <a:cs typeface="Calibri" panose="020F0502020204030204"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Federal Inland Revenue Service  (FIRS)</a:t>
                      </a: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latin typeface="Calibri" panose="020F0502020204030204" pitchFamily="34" charset="0"/>
                        <a:cs typeface="Calibri" panose="020F050202020403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latin typeface="Calibri" panose="020F0502020204030204" pitchFamily="34" charset="0"/>
                        <a:cs typeface="Calibri" panose="020F050202020403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latin typeface="Calibri" panose="020F0502020204030204" pitchFamily="34" charset="0"/>
                        <a:cs typeface="Calibri" panose="020F050202020403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latin typeface="Calibri" panose="020F0502020204030204" pitchFamily="34" charset="0"/>
                        <a:cs typeface="Calibri" panose="020F050202020403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latin typeface="Calibri" panose="020F0502020204030204" pitchFamily="34" charset="0"/>
                          <a:cs typeface="Calibri" panose="020F0502020204030204" pitchFamily="34" charset="0"/>
                        </a:rPr>
                        <a:t>Federal Inland Revenue Service  (FIRS)</a:t>
                      </a: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The company must be located at least 20KM</a:t>
                      </a:r>
                      <a:r>
                        <a:rPr lang="en-US" sz="1200" baseline="0" dirty="0">
                          <a:latin typeface="Calibri" panose="020F0502020204030204" pitchFamily="34" charset="0"/>
                          <a:cs typeface="Calibri" panose="020F0502020204030204" pitchFamily="34" charset="0"/>
                        </a:rPr>
                        <a:t> </a:t>
                      </a:r>
                      <a:r>
                        <a:rPr lang="en-US" sz="1200" dirty="0">
                          <a:latin typeface="Calibri" panose="020F0502020204030204" pitchFamily="34" charset="0"/>
                          <a:cs typeface="Calibri" panose="020F0502020204030204" pitchFamily="34" charset="0"/>
                        </a:rPr>
                        <a:t>away from such facilities provided by the government; </a:t>
                      </a: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It cannot be enjoyed if already enjoyed the provision of S32:</a:t>
                      </a:r>
                      <a:r>
                        <a:rPr lang="en-US" sz="1200" baseline="0" dirty="0">
                          <a:latin typeface="Calibri" panose="020F0502020204030204" pitchFamily="34" charset="0"/>
                          <a:cs typeface="Calibri" panose="020F0502020204030204" pitchFamily="34" charset="0"/>
                        </a:rPr>
                        <a:t> </a:t>
                      </a:r>
                      <a:r>
                        <a:rPr lang="en-US" sz="1200" dirty="0">
                          <a:latin typeface="Calibri" panose="020F0502020204030204" pitchFamily="34" charset="0"/>
                          <a:cs typeface="Calibri" panose="020F0502020204030204" pitchFamily="34" charset="0"/>
                        </a:rPr>
                        <a:t>Reconstruction investment allowance</a:t>
                      </a: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Allowance can only be applied against the profit of the year in which such investment (facility) was completed. </a:t>
                      </a: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The company must be located at least 20KM away from such facilities provided by the government. </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2007</a:t>
                      </a: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2007</a:t>
                      </a: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extLst>
                  <a:ext uri="{0D108BD9-81ED-4DB2-BD59-A6C34878D82A}">
                    <a16:rowId xmlns:a16="http://schemas.microsoft.com/office/drawing/2014/main" val="1660827914"/>
                  </a:ext>
                </a:extLst>
              </a:tr>
            </a:tbl>
          </a:graphicData>
        </a:graphic>
      </p:graphicFrame>
    </p:spTree>
    <p:extLst>
      <p:ext uri="{BB962C8B-B14F-4D97-AF65-F5344CB8AC3E}">
        <p14:creationId xmlns:p14="http://schemas.microsoft.com/office/powerpoint/2010/main" val="1471204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5B4BF-EACD-432D-9943-DB159651FD7C}"/>
              </a:ext>
            </a:extLst>
          </p:cNvPr>
          <p:cNvSpPr>
            <a:spLocks noGrp="1"/>
          </p:cNvSpPr>
          <p:nvPr>
            <p:ph type="title"/>
          </p:nvPr>
        </p:nvSpPr>
        <p:spPr/>
        <p:txBody>
          <a:bodyPr/>
          <a:lstStyle/>
          <a:p>
            <a:r>
              <a:rPr lang="en-US" dirty="0"/>
              <a:t>Federal Incentives: Tax</a:t>
            </a:r>
          </a:p>
        </p:txBody>
      </p:sp>
      <p:graphicFrame>
        <p:nvGraphicFramePr>
          <p:cNvPr id="4" name="Table 3">
            <a:extLst>
              <a:ext uri="{FF2B5EF4-FFF2-40B4-BE49-F238E27FC236}">
                <a16:creationId xmlns:a16="http://schemas.microsoft.com/office/drawing/2014/main" id="{96241C92-A45B-4E06-9C19-35C45C86D5F7}"/>
              </a:ext>
            </a:extLst>
          </p:cNvPr>
          <p:cNvGraphicFramePr>
            <a:graphicFrameLocks noGrp="1"/>
          </p:cNvGraphicFramePr>
          <p:nvPr>
            <p:extLst>
              <p:ext uri="{D42A27DB-BD31-4B8C-83A1-F6EECF244321}">
                <p14:modId xmlns:p14="http://schemas.microsoft.com/office/powerpoint/2010/main" val="726076204"/>
              </p:ext>
            </p:extLst>
          </p:nvPr>
        </p:nvGraphicFramePr>
        <p:xfrm>
          <a:off x="110490" y="984732"/>
          <a:ext cx="11971019" cy="5852160"/>
        </p:xfrm>
        <a:graphic>
          <a:graphicData uri="http://schemas.openxmlformats.org/drawingml/2006/table">
            <a:tbl>
              <a:tblPr firstRow="1" bandRow="1"/>
              <a:tblGrid>
                <a:gridCol w="1187821">
                  <a:extLst>
                    <a:ext uri="{9D8B030D-6E8A-4147-A177-3AD203B41FA5}">
                      <a16:colId xmlns:a16="http://schemas.microsoft.com/office/drawing/2014/main" val="123886624"/>
                    </a:ext>
                  </a:extLst>
                </a:gridCol>
                <a:gridCol w="2892689">
                  <a:extLst>
                    <a:ext uri="{9D8B030D-6E8A-4147-A177-3AD203B41FA5}">
                      <a16:colId xmlns:a16="http://schemas.microsoft.com/office/drawing/2014/main" val="500165717"/>
                    </a:ext>
                  </a:extLst>
                </a:gridCol>
                <a:gridCol w="1498600">
                  <a:extLst>
                    <a:ext uri="{9D8B030D-6E8A-4147-A177-3AD203B41FA5}">
                      <a16:colId xmlns:a16="http://schemas.microsoft.com/office/drawing/2014/main" val="1999458482"/>
                    </a:ext>
                  </a:extLst>
                </a:gridCol>
                <a:gridCol w="2315018">
                  <a:extLst>
                    <a:ext uri="{9D8B030D-6E8A-4147-A177-3AD203B41FA5}">
                      <a16:colId xmlns:a16="http://schemas.microsoft.com/office/drawing/2014/main" val="2854723967"/>
                    </a:ext>
                  </a:extLst>
                </a:gridCol>
                <a:gridCol w="1251265">
                  <a:extLst>
                    <a:ext uri="{9D8B030D-6E8A-4147-A177-3AD203B41FA5}">
                      <a16:colId xmlns:a16="http://schemas.microsoft.com/office/drawing/2014/main" val="3443814695"/>
                    </a:ext>
                  </a:extLst>
                </a:gridCol>
                <a:gridCol w="1768219">
                  <a:extLst>
                    <a:ext uri="{9D8B030D-6E8A-4147-A177-3AD203B41FA5}">
                      <a16:colId xmlns:a16="http://schemas.microsoft.com/office/drawing/2014/main" val="2922658231"/>
                    </a:ext>
                  </a:extLst>
                </a:gridCol>
                <a:gridCol w="1057407">
                  <a:extLst>
                    <a:ext uri="{9D8B030D-6E8A-4147-A177-3AD203B41FA5}">
                      <a16:colId xmlns:a16="http://schemas.microsoft.com/office/drawing/2014/main" val="1491281057"/>
                    </a:ext>
                  </a:extLst>
                </a:gridCol>
              </a:tblGrid>
              <a:tr h="602614">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r>
                        <a:rPr lang="en-US" sz="1200" dirty="0">
                          <a:latin typeface="Calibri" panose="020F0502020204030204" pitchFamily="34" charset="0"/>
                          <a:cs typeface="Calibri" panose="020F0502020204030204" pitchFamily="34" charset="0"/>
                        </a:rPr>
                        <a:t>Incentive</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r>
                        <a:rPr lang="en-US" sz="1200" dirty="0">
                          <a:latin typeface="Calibri" panose="020F0502020204030204" pitchFamily="34" charset="0"/>
                          <a:cs typeface="Calibri" panose="020F0502020204030204" pitchFamily="34" charset="0"/>
                        </a:rPr>
                        <a:t>Description</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tc>
                  <a:txBody>
                    <a:bodyPr/>
                    <a:lstStyle/>
                    <a:p>
                      <a:pPr marL="0" algn="l" defTabSz="914400" rtl="0" eaLnBrk="1" latinLnBrk="0" hangingPunct="1"/>
                      <a:r>
                        <a:rPr lang="en-US" sz="1200" b="1" kern="1200" dirty="0">
                          <a:solidFill>
                            <a:schemeClr val="lt1"/>
                          </a:solidFill>
                          <a:latin typeface="Calibri" panose="020F0502020204030204" pitchFamily="34" charset="0"/>
                          <a:ea typeface="+mn-ea"/>
                          <a:cs typeface="Calibri" panose="020F0502020204030204" pitchFamily="34" charset="0"/>
                        </a:rPr>
                        <a:t>Duration</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1BB42"/>
                    </a:solidFill>
                  </a:tcPr>
                </a:tc>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r>
                        <a:rPr lang="en-US" sz="1200" dirty="0">
                          <a:latin typeface="Calibri" panose="020F0502020204030204" pitchFamily="34" charset="0"/>
                          <a:cs typeface="Calibri" panose="020F0502020204030204" pitchFamily="34" charset="0"/>
                        </a:rPr>
                        <a:t>Legal Document</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r>
                        <a:rPr lang="en-US" sz="1200" dirty="0">
                          <a:latin typeface="Calibri" panose="020F0502020204030204" pitchFamily="34" charset="0"/>
                          <a:cs typeface="Calibri" panose="020F0502020204030204" pitchFamily="34" charset="0"/>
                        </a:rPr>
                        <a:t>Awarding &amp; Implementing Agency</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r>
                        <a:rPr lang="en-US" sz="1200" dirty="0">
                          <a:latin typeface="Calibri" panose="020F0502020204030204" pitchFamily="34" charset="0"/>
                          <a:cs typeface="Calibri" panose="020F0502020204030204" pitchFamily="34" charset="0"/>
                        </a:rPr>
                        <a:t>Eligibility</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r>
                        <a:rPr lang="en-US" sz="1200" dirty="0">
                          <a:latin typeface="Calibri" panose="020F0502020204030204" pitchFamily="34" charset="0"/>
                          <a:cs typeface="Calibri" panose="020F0502020204030204" pitchFamily="34" charset="0"/>
                        </a:rPr>
                        <a:t>Year Introduced</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extLst>
                  <a:ext uri="{0D108BD9-81ED-4DB2-BD59-A6C34878D82A}">
                    <a16:rowId xmlns:a16="http://schemas.microsoft.com/office/drawing/2014/main" val="437439782"/>
                  </a:ext>
                </a:extLst>
              </a:tr>
              <a:tr h="4727090">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r>
                        <a:rPr lang="en-US" sz="1200" u="none" kern="1200" dirty="0">
                          <a:effectLst/>
                          <a:latin typeface="Calibri" panose="020F0502020204030204" pitchFamily="34" charset="0"/>
                          <a:cs typeface="Calibri" panose="020F0502020204030204" pitchFamily="34" charset="0"/>
                        </a:rPr>
                        <a:t>Tax Credit Allowable Derived from Outside Nigeria </a:t>
                      </a:r>
                    </a:p>
                    <a:p>
                      <a:endParaRPr lang="en-US" sz="1200" u="none" kern="1200" dirty="0">
                        <a:effectLst/>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r>
                        <a:rPr lang="en-US" sz="1200" dirty="0">
                          <a:latin typeface="Calibri" panose="020F0502020204030204" pitchFamily="34" charset="0"/>
                          <a:cs typeface="Calibri" panose="020F0502020204030204" pitchFamily="34" charset="0"/>
                        </a:rPr>
                        <a:t>Exemption of interest on loan granted by banks</a:t>
                      </a:r>
                      <a:endParaRPr lang="en-US" sz="1200" u="none" kern="1200" dirty="0">
                        <a:effectLst/>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r>
                        <a:rPr lang="en-US" sz="1200" dirty="0">
                          <a:latin typeface="Calibri" panose="020F0502020204030204" pitchFamily="34" charset="0"/>
                          <a:cs typeface="Calibri" panose="020F0502020204030204" pitchFamily="34" charset="0"/>
                        </a:rPr>
                        <a:t>Exemption of dividend from tax</a:t>
                      </a:r>
                      <a:endParaRPr lang="en-US" sz="1200" u="none" kern="1200" dirty="0">
                        <a:effectLst/>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p>
                      <a:endParaRPr lang="en-US" sz="1200" u="none" kern="1200" dirty="0">
                        <a:effectLst/>
                        <a:latin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r>
                        <a:rPr lang="en-US" sz="1200" dirty="0">
                          <a:latin typeface="Calibri" panose="020F0502020204030204" pitchFamily="34" charset="0"/>
                          <a:cs typeface="Calibri" panose="020F0502020204030204" pitchFamily="34" charset="0"/>
                        </a:rPr>
                        <a:t>When income is earned from a source outside Nigeria and brought in through approved channels, the resident shall enjoy a tax credit (Personal Income Tax) against tax payable by him.</a:t>
                      </a:r>
                    </a:p>
                    <a:p>
                      <a:endParaRPr lang="en-US" sz="1200" dirty="0">
                        <a:latin typeface="Calibri" panose="020F0502020204030204" pitchFamily="34" charset="0"/>
                        <a:cs typeface="Calibri" panose="020F0502020204030204" pitchFamily="34" charset="0"/>
                      </a:endParaRPr>
                    </a:p>
                    <a:p>
                      <a:pPr lvl="0"/>
                      <a:r>
                        <a:rPr lang="en-US" sz="1200" dirty="0">
                          <a:latin typeface="Calibri" panose="020F0502020204030204" pitchFamily="34" charset="0"/>
                          <a:cs typeface="Calibri" panose="020F0502020204030204" pitchFamily="34" charset="0"/>
                        </a:rPr>
                        <a:t>The tax credit shall not exceed the proportion of his total tax for the year of assessment which that income derived from outside and brought into Nigeria bears to his aggregate income chargeable to tax in Nigeria.</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a:latin typeface="Calibri" panose="020F0502020204030204" pitchFamily="34" charset="0"/>
                        <a:cs typeface="Calibri" panose="020F0502020204030204" pitchFamily="34" charset="0"/>
                      </a:endParaRPr>
                    </a:p>
                    <a:p>
                      <a:pPr marL="0" indent="0">
                        <a:buFont typeface="Arial" panose="020B0604020202020204" pitchFamily="34" charset="0"/>
                        <a:buNone/>
                      </a:pPr>
                      <a:r>
                        <a:rPr lang="en-US" sz="1200" dirty="0">
                          <a:latin typeface="Calibri" panose="020F0502020204030204" pitchFamily="34" charset="0"/>
                          <a:cs typeface="Calibri" panose="020F0502020204030204" pitchFamily="34" charset="0"/>
                        </a:rPr>
                        <a:t>Interest exempted on any loan granted by a bank to a person engaged in:</a:t>
                      </a:r>
                    </a:p>
                    <a:p>
                      <a:pPr marL="0" indent="0">
                        <a:buFont typeface="Arial" panose="020B0604020202020204" pitchFamily="34" charset="0"/>
                        <a:buNone/>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Agricultural trade or business;</a:t>
                      </a: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Fabrication of any local plant and machinery</a:t>
                      </a: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Dividends paid to a person by a company incorporated in Nigeria</a:t>
                      </a: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latin typeface="Calibri" panose="020F0502020204030204" pitchFamily="34" charset="0"/>
                          <a:cs typeface="Calibri" panose="020F0502020204030204" pitchFamily="34" charset="0"/>
                        </a:rPr>
                        <a:t>Valid for Year</a:t>
                      </a:r>
                      <a:r>
                        <a:rPr lang="en-US" sz="1200" baseline="0" dirty="0">
                          <a:latin typeface="Calibri" panose="020F0502020204030204" pitchFamily="34" charset="0"/>
                          <a:cs typeface="Calibri" panose="020F0502020204030204" pitchFamily="34" charset="0"/>
                        </a:rPr>
                        <a:t> of Assessment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latin typeface="Calibri" panose="020F0502020204030204" pitchFamily="34" charset="0"/>
                        <a:cs typeface="Calibri" panose="020F050202020403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latin typeface="Calibri" panose="020F0502020204030204" pitchFamily="34" charset="0"/>
                        <a:cs typeface="Calibri" panose="020F050202020403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latin typeface="Calibri" panose="020F0502020204030204" pitchFamily="34" charset="0"/>
                        <a:cs typeface="Calibri" panose="020F050202020403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latin typeface="Calibri" panose="020F0502020204030204" pitchFamily="34" charset="0"/>
                        <a:cs typeface="Calibri" panose="020F050202020403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latin typeface="Calibri" panose="020F0502020204030204" pitchFamily="34" charset="0"/>
                        <a:cs typeface="Calibri" panose="020F050202020403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latin typeface="Calibri" panose="020F0502020204030204" pitchFamily="34" charset="0"/>
                        <a:cs typeface="Calibri" panose="020F050202020403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latin typeface="Calibri" panose="020F0502020204030204" pitchFamily="34" charset="0"/>
                        <a:cs typeface="Calibri" panose="020F050202020403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latin typeface="Calibri" panose="020F0502020204030204" pitchFamily="34" charset="0"/>
                        <a:cs typeface="Calibri" panose="020F050202020403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latin typeface="Calibri" panose="020F0502020204030204" pitchFamily="34" charset="0"/>
                        <a:cs typeface="Calibri" panose="020F050202020403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latin typeface="Calibri" panose="020F0502020204030204" pitchFamily="34" charset="0"/>
                        <a:cs typeface="Calibri" panose="020F050202020403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latin typeface="Calibri" panose="020F0502020204030204" pitchFamily="34" charset="0"/>
                        <a:cs typeface="Calibri" panose="020F050202020403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latin typeface="Calibri" panose="020F0502020204030204" pitchFamily="34" charset="0"/>
                        <a:cs typeface="Calibri" panose="020F050202020403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latin typeface="Calibri" panose="020F0502020204030204" pitchFamily="34" charset="0"/>
                        <a:cs typeface="Calibri" panose="020F050202020403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latin typeface="Calibri" panose="020F0502020204030204" pitchFamily="34" charset="0"/>
                          <a:cs typeface="Calibri" panose="020F0502020204030204" pitchFamily="34" charset="0"/>
                        </a:rPr>
                        <a:t>Up to 5 years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latin typeface="Calibri" panose="020F0502020204030204" pitchFamily="34" charset="0"/>
                        <a:cs typeface="Calibri" panose="020F0502020204030204" pitchFamily="34" charset="0"/>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endParaRPr lang="en-US" sz="1200" dirty="0">
                        <a:latin typeface="Calibri" panose="020F0502020204030204" pitchFamily="34" charset="0"/>
                        <a:cs typeface="Calibri" panose="020F0502020204030204" pitchFamily="34" charset="0"/>
                      </a:endParaRPr>
                    </a:p>
                    <a:p>
                      <a:r>
                        <a:rPr lang="en-US" sz="1200" dirty="0">
                          <a:latin typeface="Calibri" panose="020F0502020204030204" pitchFamily="34" charset="0"/>
                          <a:cs typeface="Calibri" panose="020F0502020204030204" pitchFamily="34" charset="0"/>
                        </a:rPr>
                        <a:t>Section 11, Personal Income Tax Act CAP. P8 LFN 2004</a:t>
                      </a:r>
                      <a:endParaRPr lang="en-US" sz="1200" kern="1200" dirty="0">
                        <a:effectLst/>
                        <a:latin typeface="Calibri" panose="020F0502020204030204" pitchFamily="34" charset="0"/>
                        <a:cs typeface="Calibri" panose="020F0502020204030204" pitchFamily="34" charset="0"/>
                      </a:endParaRPr>
                    </a:p>
                    <a:p>
                      <a:endParaRPr lang="en-US" sz="1200" kern="1200" dirty="0">
                        <a:effectLst/>
                        <a:latin typeface="Calibri" panose="020F0502020204030204" pitchFamily="34" charset="0"/>
                        <a:cs typeface="Calibri" panose="020F0502020204030204" pitchFamily="34" charset="0"/>
                      </a:endParaRPr>
                    </a:p>
                    <a:p>
                      <a:endParaRPr lang="en-US" sz="1200" kern="1200" dirty="0">
                        <a:effectLst/>
                        <a:latin typeface="Calibri" panose="020F0502020204030204" pitchFamily="34" charset="0"/>
                        <a:cs typeface="Calibri" panose="020F0502020204030204" pitchFamily="34" charset="0"/>
                      </a:endParaRPr>
                    </a:p>
                    <a:p>
                      <a:endParaRPr lang="en-US" sz="1200" kern="1200" dirty="0">
                        <a:effectLst/>
                        <a:latin typeface="Calibri" panose="020F0502020204030204" pitchFamily="34" charset="0"/>
                        <a:cs typeface="Calibri" panose="020F0502020204030204" pitchFamily="34" charset="0"/>
                      </a:endParaRPr>
                    </a:p>
                    <a:p>
                      <a:endParaRPr lang="en-US" sz="1200" kern="1200" dirty="0">
                        <a:effectLst/>
                        <a:latin typeface="Calibri" panose="020F0502020204030204" pitchFamily="34" charset="0"/>
                        <a:cs typeface="Calibri" panose="020F0502020204030204" pitchFamily="34" charset="0"/>
                      </a:endParaRPr>
                    </a:p>
                    <a:p>
                      <a:endParaRPr lang="en-US" sz="1200" kern="1200" dirty="0">
                        <a:effectLst/>
                        <a:latin typeface="Calibri" panose="020F0502020204030204" pitchFamily="34" charset="0"/>
                        <a:cs typeface="Calibri" panose="020F0502020204030204" pitchFamily="34" charset="0"/>
                      </a:endParaRPr>
                    </a:p>
                    <a:p>
                      <a:endParaRPr lang="en-US" sz="1200" kern="1200" dirty="0">
                        <a:effectLst/>
                        <a:latin typeface="Calibri" panose="020F0502020204030204" pitchFamily="34" charset="0"/>
                        <a:cs typeface="Calibri" panose="020F0502020204030204" pitchFamily="34" charset="0"/>
                      </a:endParaRPr>
                    </a:p>
                    <a:p>
                      <a:endParaRPr lang="en-US" sz="1200" kern="1200" dirty="0">
                        <a:effectLst/>
                        <a:latin typeface="Calibri" panose="020F0502020204030204" pitchFamily="34" charset="0"/>
                        <a:cs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panose="020F0502020204030204" pitchFamily="34" charset="0"/>
                        <a:cs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panose="020F0502020204030204" pitchFamily="34" charset="0"/>
                        <a:cs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panose="020F0502020204030204" pitchFamily="34" charset="0"/>
                        <a:cs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panose="020F0502020204030204" pitchFamily="34" charset="0"/>
                        <a:cs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panose="020F0502020204030204" pitchFamily="34" charset="0"/>
                        <a:cs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panose="020F0502020204030204" pitchFamily="34" charset="0"/>
                          <a:cs typeface="Calibri" panose="020F0502020204030204" pitchFamily="34" charset="0"/>
                        </a:rPr>
                        <a:t>Section 19(7), Personal Income Tax Act CAP. P8 LFN 2004</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panose="020F0502020204030204" pitchFamily="34" charset="0"/>
                        <a:cs typeface="Calibri" panose="020F0502020204030204" pitchFamily="34" charset="0"/>
                      </a:endParaRPr>
                    </a:p>
                    <a:p>
                      <a:endParaRPr lang="en-US" sz="1200" kern="1200" dirty="0">
                        <a:effectLst/>
                        <a:latin typeface="Calibri" panose="020F0502020204030204" pitchFamily="34" charset="0"/>
                        <a:cs typeface="Calibri" panose="020F0502020204030204" pitchFamily="34" charset="0"/>
                      </a:endParaRPr>
                    </a:p>
                    <a:p>
                      <a:endParaRPr lang="en-US" sz="1200" kern="1200" dirty="0">
                        <a:effectLst/>
                        <a:latin typeface="Calibri" panose="020F0502020204030204" pitchFamily="34" charset="0"/>
                        <a:cs typeface="Calibri" panose="020F0502020204030204" pitchFamily="34" charset="0"/>
                      </a:endParaRPr>
                    </a:p>
                    <a:p>
                      <a:endParaRPr lang="en-US" sz="1200" kern="1200" dirty="0">
                        <a:effectLst/>
                        <a:latin typeface="Calibri" panose="020F0502020204030204" pitchFamily="34" charset="0"/>
                        <a:cs typeface="Calibri" panose="020F0502020204030204" pitchFamily="34" charset="0"/>
                      </a:endParaRPr>
                    </a:p>
                    <a:p>
                      <a:endParaRPr lang="en-US" sz="1200" kern="1200" dirty="0">
                        <a:effectLst/>
                        <a:latin typeface="Calibri" panose="020F0502020204030204" pitchFamily="34" charset="0"/>
                        <a:cs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panose="020F0502020204030204" pitchFamily="34" charset="0"/>
                          <a:cs typeface="Calibri" panose="020F0502020204030204" pitchFamily="34" charset="0"/>
                        </a:rPr>
                        <a:t>3</a:t>
                      </a:r>
                      <a:r>
                        <a:rPr lang="en-US" sz="1200" baseline="30000" dirty="0">
                          <a:latin typeface="Calibri" panose="020F0502020204030204" pitchFamily="34" charset="0"/>
                          <a:cs typeface="Calibri" panose="020F0502020204030204" pitchFamily="34" charset="0"/>
                        </a:rPr>
                        <a:t>rd</a:t>
                      </a:r>
                      <a:r>
                        <a:rPr lang="en-US" sz="1200" dirty="0">
                          <a:latin typeface="Calibri" panose="020F0502020204030204" pitchFamily="34" charset="0"/>
                          <a:cs typeface="Calibri" panose="020F0502020204030204" pitchFamily="34" charset="0"/>
                        </a:rPr>
                        <a:t> Schedule,</a:t>
                      </a:r>
                      <a:r>
                        <a:rPr lang="en-US" sz="1200" baseline="0" dirty="0">
                          <a:latin typeface="Calibri" panose="020F0502020204030204" pitchFamily="34" charset="0"/>
                          <a:cs typeface="Calibri" panose="020F0502020204030204" pitchFamily="34" charset="0"/>
                        </a:rPr>
                        <a:t> </a:t>
                      </a:r>
                      <a:r>
                        <a:rPr lang="en-US" sz="1200" dirty="0">
                          <a:latin typeface="Calibri" panose="020F0502020204030204" pitchFamily="34" charset="0"/>
                          <a:cs typeface="Calibri" panose="020F0502020204030204" pitchFamily="34" charset="0"/>
                        </a:rPr>
                        <a:t>Personal Income Tax Act CAP. P8 LFN 2004</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Federal Inland Revenue Service  (FIRS)</a:t>
                      </a: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State Boards of Internal Revenue Service</a:t>
                      </a: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Same as above</a:t>
                      </a: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latin typeface="Calibri" panose="020F0502020204030204" pitchFamily="34" charset="0"/>
                        <a:cs typeface="Calibri" panose="020F050202020403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Same as above</a:t>
                      </a: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Provided the equity participation of the person in the company paying the dividends is either wholly paid for in foreign currency or by assets brought into Nigeria between 1 January 1987 and 31 December 1992; </a:t>
                      </a: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and if the person to whom the dividends are paid owns not less than 10 per cent of the equity share capital of the company. </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2004</a:t>
                      </a: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2004</a:t>
                      </a: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2004</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extLst>
                  <a:ext uri="{0D108BD9-81ED-4DB2-BD59-A6C34878D82A}">
                    <a16:rowId xmlns:a16="http://schemas.microsoft.com/office/drawing/2014/main" val="1660827914"/>
                  </a:ext>
                </a:extLst>
              </a:tr>
            </a:tbl>
          </a:graphicData>
        </a:graphic>
      </p:graphicFrame>
    </p:spTree>
    <p:extLst>
      <p:ext uri="{BB962C8B-B14F-4D97-AF65-F5344CB8AC3E}">
        <p14:creationId xmlns:p14="http://schemas.microsoft.com/office/powerpoint/2010/main" val="370356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0FB1A-540E-49BC-A10F-57C1BF0EB92A}"/>
              </a:ext>
            </a:extLst>
          </p:cNvPr>
          <p:cNvSpPr>
            <a:spLocks noGrp="1"/>
          </p:cNvSpPr>
          <p:nvPr>
            <p:ph type="title"/>
          </p:nvPr>
        </p:nvSpPr>
        <p:spPr/>
        <p:txBody>
          <a:bodyPr/>
          <a:lstStyle/>
          <a:p>
            <a:r>
              <a:rPr lang="en-US" dirty="0"/>
              <a:t>Federal Incentives: Tariff-Based</a:t>
            </a:r>
          </a:p>
        </p:txBody>
      </p:sp>
      <p:sp>
        <p:nvSpPr>
          <p:cNvPr id="3" name="Content Placeholder 2">
            <a:extLst>
              <a:ext uri="{FF2B5EF4-FFF2-40B4-BE49-F238E27FC236}">
                <a16:creationId xmlns:a16="http://schemas.microsoft.com/office/drawing/2014/main" id="{01ACCB55-C686-4BBF-8966-8D650DE339E6}"/>
              </a:ext>
            </a:extLst>
          </p:cNvPr>
          <p:cNvSpPr>
            <a:spLocks noGrp="1"/>
          </p:cNvSpPr>
          <p:nvPr>
            <p:ph idx="1"/>
          </p:nvPr>
        </p:nvSpPr>
        <p:spPr/>
        <p:txBody>
          <a:bodyPr/>
          <a:lstStyle/>
          <a:p>
            <a:endParaRPr lang="en-US"/>
          </a:p>
        </p:txBody>
      </p:sp>
      <p:graphicFrame>
        <p:nvGraphicFramePr>
          <p:cNvPr id="4" name="Table 3">
            <a:extLst>
              <a:ext uri="{FF2B5EF4-FFF2-40B4-BE49-F238E27FC236}">
                <a16:creationId xmlns:a16="http://schemas.microsoft.com/office/drawing/2014/main" id="{1A8D922D-57B2-4A32-A07D-BEF3F7171221}"/>
              </a:ext>
            </a:extLst>
          </p:cNvPr>
          <p:cNvGraphicFramePr>
            <a:graphicFrameLocks noGrp="1"/>
          </p:cNvGraphicFramePr>
          <p:nvPr>
            <p:extLst>
              <p:ext uri="{D42A27DB-BD31-4B8C-83A1-F6EECF244321}">
                <p14:modId xmlns:p14="http://schemas.microsoft.com/office/powerpoint/2010/main" val="2455572506"/>
              </p:ext>
            </p:extLst>
          </p:nvPr>
        </p:nvGraphicFramePr>
        <p:xfrm>
          <a:off x="210993" y="866775"/>
          <a:ext cx="11840329" cy="6890411"/>
        </p:xfrm>
        <a:graphic>
          <a:graphicData uri="http://schemas.openxmlformats.org/drawingml/2006/table">
            <a:tbl>
              <a:tblPr firstRow="1" bandRow="1"/>
              <a:tblGrid>
                <a:gridCol w="1408257">
                  <a:extLst>
                    <a:ext uri="{9D8B030D-6E8A-4147-A177-3AD203B41FA5}">
                      <a16:colId xmlns:a16="http://schemas.microsoft.com/office/drawing/2014/main" val="123886624"/>
                    </a:ext>
                  </a:extLst>
                </a:gridCol>
                <a:gridCol w="2806700">
                  <a:extLst>
                    <a:ext uri="{9D8B030D-6E8A-4147-A177-3AD203B41FA5}">
                      <a16:colId xmlns:a16="http://schemas.microsoft.com/office/drawing/2014/main" val="500165717"/>
                    </a:ext>
                  </a:extLst>
                </a:gridCol>
                <a:gridCol w="1543050">
                  <a:extLst>
                    <a:ext uri="{9D8B030D-6E8A-4147-A177-3AD203B41FA5}">
                      <a16:colId xmlns:a16="http://schemas.microsoft.com/office/drawing/2014/main" val="1166207159"/>
                    </a:ext>
                  </a:extLst>
                </a:gridCol>
                <a:gridCol w="1543050">
                  <a:extLst>
                    <a:ext uri="{9D8B030D-6E8A-4147-A177-3AD203B41FA5}">
                      <a16:colId xmlns:a16="http://schemas.microsoft.com/office/drawing/2014/main" val="2854723967"/>
                    </a:ext>
                  </a:extLst>
                </a:gridCol>
                <a:gridCol w="1282700">
                  <a:extLst>
                    <a:ext uri="{9D8B030D-6E8A-4147-A177-3AD203B41FA5}">
                      <a16:colId xmlns:a16="http://schemas.microsoft.com/office/drawing/2014/main" val="3443814695"/>
                    </a:ext>
                  </a:extLst>
                </a:gridCol>
                <a:gridCol w="2141655">
                  <a:extLst>
                    <a:ext uri="{9D8B030D-6E8A-4147-A177-3AD203B41FA5}">
                      <a16:colId xmlns:a16="http://schemas.microsoft.com/office/drawing/2014/main" val="2922658231"/>
                    </a:ext>
                  </a:extLst>
                </a:gridCol>
                <a:gridCol w="1114917">
                  <a:extLst>
                    <a:ext uri="{9D8B030D-6E8A-4147-A177-3AD203B41FA5}">
                      <a16:colId xmlns:a16="http://schemas.microsoft.com/office/drawing/2014/main" val="2877222331"/>
                    </a:ext>
                  </a:extLst>
                </a:gridCol>
              </a:tblGrid>
              <a:tr h="515789">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r>
                        <a:rPr lang="en-US" sz="1100" dirty="0">
                          <a:latin typeface="Calibri" panose="020F0502020204030204" pitchFamily="34" charset="0"/>
                          <a:cs typeface="Calibri" panose="020F0502020204030204" pitchFamily="34" charset="0"/>
                        </a:rPr>
                        <a:t>Incentive</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r>
                        <a:rPr lang="en-US" sz="1100" dirty="0">
                          <a:latin typeface="Calibri" panose="020F0502020204030204" pitchFamily="34" charset="0"/>
                          <a:cs typeface="Calibri" panose="020F0502020204030204" pitchFamily="34" charset="0"/>
                        </a:rPr>
                        <a:t>Description</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tc>
                  <a:txBody>
                    <a:bodyPr/>
                    <a:lstStyle/>
                    <a:p>
                      <a:endParaRPr lang="en-US" sz="1100" dirty="0">
                        <a:latin typeface="Calibri" panose="020F0502020204030204" pitchFamily="34" charset="0"/>
                        <a:cs typeface="Calibri" panose="020F0502020204030204" pitchFamily="34" charset="0"/>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1BB42"/>
                    </a:solidFill>
                  </a:tcPr>
                </a:tc>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r>
                        <a:rPr lang="en-US" sz="1100" dirty="0">
                          <a:latin typeface="Calibri" panose="020F0502020204030204" pitchFamily="34" charset="0"/>
                          <a:cs typeface="Calibri" panose="020F0502020204030204" pitchFamily="34" charset="0"/>
                        </a:rPr>
                        <a:t>Legal Document</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r>
                        <a:rPr lang="en-US" sz="1100" dirty="0">
                          <a:latin typeface="Calibri" panose="020F0502020204030204" pitchFamily="34" charset="0"/>
                          <a:cs typeface="Calibri" panose="020F0502020204030204" pitchFamily="34" charset="0"/>
                        </a:rPr>
                        <a:t>Awarding &amp; Implementing Agency</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r>
                        <a:rPr lang="en-US" sz="1100" dirty="0">
                          <a:latin typeface="Calibri" panose="020F0502020204030204" pitchFamily="34" charset="0"/>
                          <a:cs typeface="Calibri" panose="020F0502020204030204" pitchFamily="34" charset="0"/>
                        </a:rPr>
                        <a:t>Eligibility</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r>
                        <a:rPr lang="en-US" sz="1100" dirty="0">
                          <a:latin typeface="Calibri" panose="020F0502020204030204" pitchFamily="34" charset="0"/>
                          <a:cs typeface="Calibri" panose="020F0502020204030204" pitchFamily="34" charset="0"/>
                        </a:rPr>
                        <a:t>Year Introduced</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extLst>
                  <a:ext uri="{0D108BD9-81ED-4DB2-BD59-A6C34878D82A}">
                    <a16:rowId xmlns:a16="http://schemas.microsoft.com/office/drawing/2014/main" val="437439782"/>
                  </a:ext>
                </a:extLst>
              </a:tr>
              <a:tr h="6296051">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r>
                        <a:rPr lang="en-US" sz="1100" u="sng" kern="1200" dirty="0">
                          <a:effectLst/>
                          <a:latin typeface="Calibri" panose="020F0502020204030204" pitchFamily="34" charset="0"/>
                          <a:cs typeface="Calibri" panose="020F0502020204030204" pitchFamily="34" charset="0"/>
                        </a:rPr>
                        <a:t>TARIFF</a:t>
                      </a:r>
                      <a:r>
                        <a:rPr lang="en-US" sz="1100" u="sng" kern="1200" baseline="0" dirty="0">
                          <a:effectLst/>
                          <a:latin typeface="Calibri" panose="020F0502020204030204" pitchFamily="34" charset="0"/>
                          <a:cs typeface="Calibri" panose="020F0502020204030204" pitchFamily="34" charset="0"/>
                        </a:rPr>
                        <a:t>-BASED INCENTIVES</a:t>
                      </a: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AGRICULTURE: Agriculture, Agro-allied and Agro-processing </a:t>
                      </a: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Agricultural Commodities </a:t>
                      </a: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TRANSPORTATION:</a:t>
                      </a:r>
                      <a:r>
                        <a:rPr lang="en-US" sz="1100" baseline="0" dirty="0">
                          <a:latin typeface="Calibri" panose="020F0502020204030204" pitchFamily="34" charset="0"/>
                          <a:cs typeface="Calibri" panose="020F0502020204030204" pitchFamily="34" charset="0"/>
                        </a:rPr>
                        <a:t> </a:t>
                      </a:r>
                      <a:r>
                        <a:rPr lang="en-US" sz="1100" dirty="0">
                          <a:latin typeface="Calibri" panose="020F0502020204030204" pitchFamily="34" charset="0"/>
                          <a:cs typeface="Calibri" panose="020F0502020204030204" pitchFamily="34" charset="0"/>
                        </a:rPr>
                        <a:t>Aviation</a:t>
                      </a:r>
                    </a:p>
                    <a:p>
                      <a:endParaRPr lang="en-US" sz="1100" dirty="0">
                        <a:latin typeface="Calibri" panose="020F0502020204030204" pitchFamily="34" charset="0"/>
                        <a:cs typeface="Calibri" panose="020F0502020204030204" pitchFamily="34" charset="0"/>
                      </a:endParaRPr>
                    </a:p>
                    <a:p>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POWER:</a:t>
                      </a:r>
                      <a:r>
                        <a:rPr lang="en-US" sz="1100" baseline="0" dirty="0">
                          <a:latin typeface="Calibri" panose="020F0502020204030204" pitchFamily="34" charset="0"/>
                          <a:cs typeface="Calibri" panose="020F0502020204030204" pitchFamily="34" charset="0"/>
                        </a:rPr>
                        <a:t> </a:t>
                      </a:r>
                      <a:r>
                        <a:rPr lang="en-US" sz="1100" dirty="0">
                          <a:latin typeface="Calibri" panose="020F0502020204030204" pitchFamily="34" charset="0"/>
                          <a:cs typeface="Calibri" panose="020F0502020204030204" pitchFamily="34" charset="0"/>
                        </a:rPr>
                        <a:t>Electricity Generation, Distribution and Transmission</a:t>
                      </a: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SOLID MINERALS: Mineral Mining </a:t>
                      </a:r>
                    </a:p>
                    <a:p>
                      <a:endParaRPr lang="en-US" sz="1100" dirty="0">
                        <a:latin typeface="Calibri" panose="020F0502020204030204" pitchFamily="34" charset="0"/>
                        <a:cs typeface="Calibri" panose="020F0502020204030204" pitchFamily="34" charset="0"/>
                      </a:endParaRPr>
                    </a:p>
                    <a:p>
                      <a:endParaRPr lang="en-US" sz="1100" dirty="0">
                        <a:latin typeface="Calibri" panose="020F0502020204030204" pitchFamily="34" charset="0"/>
                        <a:cs typeface="Calibri" panose="020F0502020204030204" pitchFamily="34" charset="0"/>
                      </a:endParaRPr>
                    </a:p>
                    <a:p>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MANUFACTURING: Sugar Processing</a:t>
                      </a:r>
                    </a:p>
                    <a:p>
                      <a:endParaRPr lang="en-US" sz="1100" u="none" kern="1200" dirty="0">
                        <a:effectLst/>
                        <a:latin typeface="Calibri" panose="020F0502020204030204" pitchFamily="34" charset="0"/>
                        <a:cs typeface="Calibri" panose="020F0502020204030204" pitchFamily="34" charset="0"/>
                      </a:endParaRPr>
                    </a:p>
                    <a:p>
                      <a:endParaRPr lang="en-US" sz="1100" u="none" kern="1200" dirty="0">
                        <a:effectLst/>
                        <a:latin typeface="Calibri" panose="020F0502020204030204" pitchFamily="34" charset="0"/>
                        <a:cs typeface="Calibri" panose="020F0502020204030204" pitchFamily="34" charset="0"/>
                      </a:endParaRPr>
                    </a:p>
                    <a:p>
                      <a:endParaRPr lang="en-US" sz="1100" b="0" u="none" kern="1200" dirty="0">
                        <a:solidFill>
                          <a:schemeClr val="dk1"/>
                        </a:solidFill>
                        <a:effectLst/>
                        <a:latin typeface="Calibri" panose="020F0502020204030204" pitchFamily="34" charset="0"/>
                        <a:ea typeface="+mn-ea"/>
                        <a:cs typeface="Calibri" panose="020F0502020204030204"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latin typeface="Calibri" panose="020F0502020204030204" pitchFamily="34" charset="0"/>
                          <a:cs typeface="Calibri" panose="020F0502020204030204" pitchFamily="34" charset="0"/>
                        </a:rPr>
                        <a:t>Duration: All Valid for Year</a:t>
                      </a:r>
                      <a:r>
                        <a:rPr lang="en-US" sz="1100" baseline="0" dirty="0">
                          <a:latin typeface="Calibri" panose="020F0502020204030204" pitchFamily="34" charset="0"/>
                          <a:cs typeface="Calibri" panose="020F0502020204030204" pitchFamily="34" charset="0"/>
                        </a:rPr>
                        <a:t> of Trade</a:t>
                      </a: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0% Import duty on agriculture equipment and machinery </a:t>
                      </a: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0% Import duty rate greenhouse equipment</a:t>
                      </a: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10% Import duty rate and 20% Levy on husked brown rice </a:t>
                      </a:r>
                    </a:p>
                    <a:p>
                      <a:pPr marL="0" indent="0">
                        <a:buFont typeface="Arial" panose="020B0604020202020204" pitchFamily="34" charset="0"/>
                        <a:buNone/>
                      </a:pPr>
                      <a:endParaRPr lang="en-US" sz="1100" dirty="0">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0% Import duty on commercial aircraft</a:t>
                      </a: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0% Import duty on equipment &amp; machinery in the power sector</a:t>
                      </a: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0% Import duty on equipment &amp; machinery in the mineral mining sector </a:t>
                      </a: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5% Import duty rate and 5% levy on raw sugar import for local processing</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endParaRPr lang="en-US" sz="1100" kern="1200" dirty="0">
                        <a:effectLst/>
                        <a:latin typeface="Calibri" panose="020F0502020204030204" pitchFamily="34" charset="0"/>
                        <a:cs typeface="Calibri" panose="020F0502020204030204" pitchFamily="34" charset="0"/>
                      </a:endParaRPr>
                    </a:p>
                    <a:p>
                      <a:r>
                        <a:rPr lang="en-US" sz="1100" kern="1200" dirty="0">
                          <a:effectLst/>
                          <a:latin typeface="Calibri" panose="020F0502020204030204" pitchFamily="34" charset="0"/>
                          <a:cs typeface="Calibri" panose="020F0502020204030204" pitchFamily="34" charset="0"/>
                        </a:rPr>
                        <a:t>Customs and Excise Management act No 20 of 2003</a:t>
                      </a:r>
                    </a:p>
                    <a:p>
                      <a:endParaRPr lang="en-US" sz="1100" kern="1200" dirty="0">
                        <a:effectLst/>
                        <a:latin typeface="Calibri" panose="020F0502020204030204" pitchFamily="34" charset="0"/>
                        <a:cs typeface="Calibri" panose="020F0502020204030204" pitchFamily="34" charset="0"/>
                      </a:endParaRPr>
                    </a:p>
                    <a:p>
                      <a:endParaRPr lang="en-US" sz="1100" kern="1200" dirty="0">
                        <a:effectLst/>
                        <a:latin typeface="Calibri" panose="020F0502020204030204" pitchFamily="34" charset="0"/>
                        <a:cs typeface="Calibri" panose="020F0502020204030204" pitchFamily="34" charset="0"/>
                      </a:endParaRPr>
                    </a:p>
                    <a:p>
                      <a:endParaRPr lang="en-US" sz="1100" kern="1200" dirty="0">
                        <a:effectLst/>
                        <a:latin typeface="Calibri" panose="020F0502020204030204" pitchFamily="34" charset="0"/>
                        <a:cs typeface="Calibri" panose="020F0502020204030204" pitchFamily="34" charset="0"/>
                      </a:endParaRPr>
                    </a:p>
                    <a:p>
                      <a:r>
                        <a:rPr lang="en-US" sz="1100" kern="1200" dirty="0">
                          <a:effectLst/>
                          <a:latin typeface="Calibri" panose="020F0502020204030204" pitchFamily="34" charset="0"/>
                          <a:cs typeface="Calibri" panose="020F0502020204030204" pitchFamily="34" charset="0"/>
                        </a:rPr>
                        <a:t>Same as above</a:t>
                      </a:r>
                    </a:p>
                    <a:p>
                      <a:endParaRPr lang="en-US" sz="1100" kern="1200" dirty="0">
                        <a:effectLst/>
                        <a:latin typeface="Calibri" panose="020F0502020204030204" pitchFamily="34" charset="0"/>
                        <a:cs typeface="Calibri" panose="020F0502020204030204" pitchFamily="34" charset="0"/>
                      </a:endParaRPr>
                    </a:p>
                    <a:p>
                      <a:endParaRPr lang="en-US" sz="1100" kern="1200" dirty="0">
                        <a:effectLst/>
                        <a:latin typeface="Calibri" panose="020F0502020204030204" pitchFamily="34" charset="0"/>
                        <a:cs typeface="Calibri" panose="020F0502020204030204" pitchFamily="34" charset="0"/>
                      </a:endParaRPr>
                    </a:p>
                    <a:p>
                      <a:endParaRPr lang="en-US" sz="1100" kern="1200" dirty="0">
                        <a:effectLst/>
                        <a:latin typeface="Calibri" panose="020F0502020204030204" pitchFamily="34" charset="0"/>
                        <a:cs typeface="Calibri" panose="020F0502020204030204" pitchFamily="34" charset="0"/>
                      </a:endParaRPr>
                    </a:p>
                    <a:p>
                      <a:endParaRPr lang="en-US" sz="1100" kern="1200" dirty="0">
                        <a:effectLst/>
                        <a:latin typeface="Calibri" panose="020F0502020204030204" pitchFamily="34" charset="0"/>
                        <a:cs typeface="Calibri" panose="020F0502020204030204" pitchFamily="34" charset="0"/>
                      </a:endParaRPr>
                    </a:p>
                    <a:p>
                      <a:endParaRPr lang="en-US" sz="1100" kern="1200" dirty="0">
                        <a:effectLst/>
                        <a:latin typeface="Calibri" panose="020F0502020204030204" pitchFamily="34" charset="0"/>
                        <a:cs typeface="Calibri" panose="020F0502020204030204" pitchFamily="34" charset="0"/>
                      </a:endParaRPr>
                    </a:p>
                    <a:p>
                      <a:r>
                        <a:rPr lang="en-US" sz="1100" kern="1200" dirty="0">
                          <a:effectLst/>
                          <a:latin typeface="Calibri" panose="020F0502020204030204" pitchFamily="34" charset="0"/>
                          <a:cs typeface="Calibri" panose="020F0502020204030204" pitchFamily="34" charset="0"/>
                        </a:rPr>
                        <a:t>Customs and Excise Management act No 20 of 2003</a:t>
                      </a:r>
                    </a:p>
                    <a:p>
                      <a:endParaRPr lang="en-US" sz="1100" kern="1200" dirty="0">
                        <a:effectLst/>
                        <a:latin typeface="Calibri" panose="020F0502020204030204" pitchFamily="34" charset="0"/>
                        <a:cs typeface="Calibri" panose="020F0502020204030204" pitchFamily="34" charset="0"/>
                      </a:endParaRPr>
                    </a:p>
                    <a:p>
                      <a:r>
                        <a:rPr lang="en-US" sz="1100" kern="1200" dirty="0">
                          <a:effectLst/>
                          <a:latin typeface="Calibri" panose="020F0502020204030204" pitchFamily="34" charset="0"/>
                          <a:cs typeface="Calibri" panose="020F0502020204030204" pitchFamily="34" charset="0"/>
                        </a:rPr>
                        <a:t>Customs and Excise Management act No 20 of 2003</a:t>
                      </a:r>
                    </a:p>
                    <a:p>
                      <a:endParaRPr lang="en-US" sz="1100" kern="1200" dirty="0">
                        <a:effectLst/>
                        <a:latin typeface="Calibri" panose="020F0502020204030204" pitchFamily="34" charset="0"/>
                        <a:cs typeface="Calibri" panose="020F0502020204030204" pitchFamily="34" charset="0"/>
                      </a:endParaRPr>
                    </a:p>
                    <a:p>
                      <a:endParaRPr lang="en-US" sz="1100" kern="1200" dirty="0">
                        <a:effectLst/>
                        <a:latin typeface="Calibri" panose="020F0502020204030204" pitchFamily="34" charset="0"/>
                        <a:cs typeface="Calibri" panose="020F0502020204030204" pitchFamily="34" charset="0"/>
                      </a:endParaRPr>
                    </a:p>
                    <a:p>
                      <a:endParaRPr lang="en-US" sz="1100" kern="1200" dirty="0">
                        <a:effectLst/>
                        <a:latin typeface="Calibri" panose="020F0502020204030204" pitchFamily="34" charset="0"/>
                        <a:cs typeface="Calibri" panose="020F0502020204030204" pitchFamily="34" charset="0"/>
                      </a:endParaRPr>
                    </a:p>
                    <a:p>
                      <a:r>
                        <a:rPr lang="en-US" sz="1100" kern="1200" dirty="0">
                          <a:effectLst/>
                          <a:latin typeface="Calibri" panose="020F0502020204030204" pitchFamily="34" charset="0"/>
                          <a:cs typeface="Calibri" panose="020F0502020204030204" pitchFamily="34" charset="0"/>
                        </a:rPr>
                        <a:t>Customs and Excise Management act No 20 of 2003</a:t>
                      </a:r>
                    </a:p>
                    <a:p>
                      <a:endParaRPr lang="en-US" sz="1100" kern="1200" dirty="0">
                        <a:effectLst/>
                        <a:latin typeface="Calibri" panose="020F0502020204030204" pitchFamily="34" charset="0"/>
                        <a:cs typeface="Calibri" panose="020F0502020204030204" pitchFamily="34" charset="0"/>
                      </a:endParaRPr>
                    </a:p>
                    <a:p>
                      <a:r>
                        <a:rPr lang="en-US" sz="1100" kern="1200" dirty="0">
                          <a:effectLst/>
                          <a:latin typeface="Calibri" panose="020F0502020204030204" pitchFamily="34" charset="0"/>
                          <a:cs typeface="Calibri" panose="020F0502020204030204" pitchFamily="34" charset="0"/>
                        </a:rPr>
                        <a:t>Customs and Excise Management act No 20 of 2003</a:t>
                      </a:r>
                      <a:endParaRPr lang="en-US" sz="1100" kern="1200" dirty="0">
                        <a:solidFill>
                          <a:schemeClr val="dk1"/>
                        </a:solidFill>
                        <a:effectLst/>
                        <a:latin typeface="Calibri" panose="020F0502020204030204" pitchFamily="34" charset="0"/>
                        <a:ea typeface="+mn-ea"/>
                        <a:cs typeface="Calibri" panose="020F0502020204030204"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Federal Ministry of Finance</a:t>
                      </a: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Federal Inland Revenue Service </a:t>
                      </a: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Nigeria Customs Service</a:t>
                      </a: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Same as above</a:t>
                      </a: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latin typeface="Calibri" panose="020F0502020204030204" pitchFamily="34" charset="0"/>
                          <a:cs typeface="Calibri" panose="020F0502020204030204" pitchFamily="34" charset="0"/>
                        </a:rPr>
                        <a:t>Same as above</a:t>
                      </a:r>
                    </a:p>
                    <a:p>
                      <a:pPr marL="0" indent="0">
                        <a:buFont typeface="Arial" panose="020B0604020202020204" pitchFamily="34" charset="0"/>
                        <a:buNone/>
                      </a:pPr>
                      <a:endParaRPr lang="en-US" sz="1100" dirty="0">
                        <a:latin typeface="Calibri" panose="020F0502020204030204" pitchFamily="34" charset="0"/>
                        <a:cs typeface="Calibri" panose="020F0502020204030204" pitchFamily="34" charset="0"/>
                      </a:endParaRPr>
                    </a:p>
                    <a:p>
                      <a:pPr marL="0" indent="0">
                        <a:buFont typeface="Arial" panose="020B0604020202020204" pitchFamily="34" charset="0"/>
                        <a:buNone/>
                      </a:pPr>
                      <a:endParaRPr lang="en-US" sz="1100" dirty="0">
                        <a:latin typeface="Calibri" panose="020F0502020204030204" pitchFamily="34" charset="0"/>
                        <a:cs typeface="Calibri" panose="020F0502020204030204" pitchFamily="34" charset="0"/>
                      </a:endParaRPr>
                    </a:p>
                    <a:p>
                      <a:pPr marL="0" indent="0">
                        <a:buFont typeface="Arial" panose="020B0604020202020204" pitchFamily="34" charset="0"/>
                        <a:buNone/>
                      </a:pPr>
                      <a:endParaRPr lang="en-US" sz="1100" dirty="0">
                        <a:latin typeface="Calibri" panose="020F0502020204030204" pitchFamily="34" charset="0"/>
                        <a:cs typeface="Calibri" panose="020F050202020403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latin typeface="Calibri" panose="020F0502020204030204" pitchFamily="34" charset="0"/>
                          <a:cs typeface="Calibri" panose="020F0502020204030204" pitchFamily="34" charset="0"/>
                        </a:rPr>
                        <a:t>Same as above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dirty="0">
                        <a:latin typeface="Calibri" panose="020F0502020204030204" pitchFamily="34" charset="0"/>
                        <a:cs typeface="Calibri" panose="020F050202020403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dirty="0">
                        <a:latin typeface="Calibri" panose="020F0502020204030204" pitchFamily="34" charset="0"/>
                        <a:cs typeface="Calibri" panose="020F050202020403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dirty="0">
                        <a:latin typeface="Calibri" panose="020F0502020204030204" pitchFamily="34" charset="0"/>
                        <a:cs typeface="Calibri" panose="020F050202020403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dirty="0">
                        <a:latin typeface="Calibri" panose="020F0502020204030204" pitchFamily="34" charset="0"/>
                        <a:cs typeface="Calibri" panose="020F050202020403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dirty="0">
                        <a:latin typeface="Calibri" panose="020F0502020204030204" pitchFamily="34" charset="0"/>
                        <a:cs typeface="Calibri" panose="020F050202020403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latin typeface="Calibri" panose="020F0502020204030204" pitchFamily="34" charset="0"/>
                          <a:cs typeface="Calibri" panose="020F0502020204030204" pitchFamily="34" charset="0"/>
                        </a:rPr>
                        <a:t>Same as above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dirty="0">
                        <a:latin typeface="Calibri" panose="020F0502020204030204" pitchFamily="34" charset="0"/>
                        <a:cs typeface="Calibri" panose="020F0502020204030204" pitchFamily="34" charset="0"/>
                      </a:endParaRPr>
                    </a:p>
                    <a:p>
                      <a:pPr marL="0" indent="0">
                        <a:buFont typeface="Arial" panose="020B0604020202020204" pitchFamily="34" charset="0"/>
                        <a:buNone/>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latin typeface="Calibri" panose="020F0502020204030204" pitchFamily="34" charset="0"/>
                          <a:cs typeface="Calibri" panose="020F0502020204030204" pitchFamily="34" charset="0"/>
                        </a:rPr>
                        <a:t>Same as above</a:t>
                      </a: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marL="171450" indent="-171450">
                        <a:buFont typeface="Arial" panose="020B0604020202020204" pitchFamily="34" charset="0"/>
                        <a:buChar char="•"/>
                      </a:pPr>
                      <a:r>
                        <a:rPr lang="en-US" sz="1100" u="sng" dirty="0">
                          <a:latin typeface="Calibri" panose="020F0502020204030204" pitchFamily="34" charset="0"/>
                          <a:cs typeface="Calibri" panose="020F0502020204030204" pitchFamily="34" charset="0"/>
                        </a:rPr>
                        <a:t>General Requirements</a:t>
                      </a:r>
                    </a:p>
                    <a:p>
                      <a:pPr marL="171450" indent="-171450">
                        <a:buFont typeface="Arial" panose="020B0604020202020204" pitchFamily="34" charset="0"/>
                        <a:buChar char="•"/>
                      </a:pPr>
                      <a:endParaRPr lang="en-US" sz="1100" u="sng"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Evidence of registration with the Corporate Affairs Commission</a:t>
                      </a: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Tax compliance by means of Tax Identification Number;</a:t>
                      </a: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Certification by relevant Ministry (where applicable) – agriculture, automotive, greenhouses and power.</a:t>
                      </a: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HS Heading 88 only for registered commercial aircraft operators</a:t>
                      </a: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HS Headings 84, 85 and 90</a:t>
                      </a: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HS Headings 84, 85 and 90</a:t>
                      </a: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HS 1701.11.00.00 – 1701.12.00.00 Available to sugar refineries that are signed onto the backward integration policy of Government on sugar development</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2003</a:t>
                      </a: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0" indent="0">
                        <a:buFont typeface="Arial" panose="020B0604020202020204" pitchFamily="34" charset="0"/>
                        <a:buNone/>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2003</a:t>
                      </a: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2003</a:t>
                      </a: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2003</a:t>
                      </a: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100" dirty="0">
                          <a:latin typeface="Calibri" panose="020F0502020204030204" pitchFamily="34" charset="0"/>
                          <a:cs typeface="Calibri" panose="020F0502020204030204" pitchFamily="34" charset="0"/>
                        </a:rPr>
                        <a:t>2003</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extLst>
                  <a:ext uri="{0D108BD9-81ED-4DB2-BD59-A6C34878D82A}">
                    <a16:rowId xmlns:a16="http://schemas.microsoft.com/office/drawing/2014/main" val="1660827914"/>
                  </a:ext>
                </a:extLst>
              </a:tr>
            </a:tbl>
          </a:graphicData>
        </a:graphic>
      </p:graphicFrame>
    </p:spTree>
    <p:extLst>
      <p:ext uri="{BB962C8B-B14F-4D97-AF65-F5344CB8AC3E}">
        <p14:creationId xmlns:p14="http://schemas.microsoft.com/office/powerpoint/2010/main" val="1384563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24533-40ED-4A97-9D35-6E9633463C3B}"/>
              </a:ext>
            </a:extLst>
          </p:cNvPr>
          <p:cNvSpPr>
            <a:spLocks noGrp="1"/>
          </p:cNvSpPr>
          <p:nvPr>
            <p:ph type="title"/>
          </p:nvPr>
        </p:nvSpPr>
        <p:spPr/>
        <p:txBody>
          <a:bodyPr/>
          <a:lstStyle/>
          <a:p>
            <a:r>
              <a:rPr lang="en-US" dirty="0"/>
              <a:t>Federal Incentives: Export</a:t>
            </a:r>
          </a:p>
        </p:txBody>
      </p:sp>
      <p:sp>
        <p:nvSpPr>
          <p:cNvPr id="3" name="Content Placeholder 2">
            <a:extLst>
              <a:ext uri="{FF2B5EF4-FFF2-40B4-BE49-F238E27FC236}">
                <a16:creationId xmlns:a16="http://schemas.microsoft.com/office/drawing/2014/main" id="{C7EDB702-EA9D-40A8-BE88-EDF884B9960A}"/>
              </a:ext>
            </a:extLst>
          </p:cNvPr>
          <p:cNvSpPr>
            <a:spLocks noGrp="1"/>
          </p:cNvSpPr>
          <p:nvPr>
            <p:ph idx="1"/>
          </p:nvPr>
        </p:nvSpPr>
        <p:spPr/>
        <p:txBody>
          <a:bodyPr/>
          <a:lstStyle/>
          <a:p>
            <a:endParaRPr lang="en-US"/>
          </a:p>
        </p:txBody>
      </p:sp>
      <p:graphicFrame>
        <p:nvGraphicFramePr>
          <p:cNvPr id="5" name="Table 4">
            <a:extLst>
              <a:ext uri="{FF2B5EF4-FFF2-40B4-BE49-F238E27FC236}">
                <a16:creationId xmlns:a16="http://schemas.microsoft.com/office/drawing/2014/main" id="{7E12E94E-97E5-4534-8A21-E886350BFE26}"/>
              </a:ext>
            </a:extLst>
          </p:cNvPr>
          <p:cNvGraphicFramePr>
            <a:graphicFrameLocks noGrp="1"/>
          </p:cNvGraphicFramePr>
          <p:nvPr>
            <p:extLst>
              <p:ext uri="{D42A27DB-BD31-4B8C-83A1-F6EECF244321}">
                <p14:modId xmlns:p14="http://schemas.microsoft.com/office/powerpoint/2010/main" val="1475207431"/>
              </p:ext>
            </p:extLst>
          </p:nvPr>
        </p:nvGraphicFramePr>
        <p:xfrm>
          <a:off x="121920" y="791927"/>
          <a:ext cx="11894819" cy="6119413"/>
        </p:xfrm>
        <a:graphic>
          <a:graphicData uri="http://schemas.openxmlformats.org/drawingml/2006/table">
            <a:tbl>
              <a:tblPr firstRow="1" bandRow="1"/>
              <a:tblGrid>
                <a:gridCol w="1503209">
                  <a:extLst>
                    <a:ext uri="{9D8B030D-6E8A-4147-A177-3AD203B41FA5}">
                      <a16:colId xmlns:a16="http://schemas.microsoft.com/office/drawing/2014/main" val="123886624"/>
                    </a:ext>
                  </a:extLst>
                </a:gridCol>
                <a:gridCol w="3221191">
                  <a:extLst>
                    <a:ext uri="{9D8B030D-6E8A-4147-A177-3AD203B41FA5}">
                      <a16:colId xmlns:a16="http://schemas.microsoft.com/office/drawing/2014/main" val="500165717"/>
                    </a:ext>
                  </a:extLst>
                </a:gridCol>
                <a:gridCol w="1775460">
                  <a:extLst>
                    <a:ext uri="{9D8B030D-6E8A-4147-A177-3AD203B41FA5}">
                      <a16:colId xmlns:a16="http://schemas.microsoft.com/office/drawing/2014/main" val="2854723967"/>
                    </a:ext>
                  </a:extLst>
                </a:gridCol>
                <a:gridCol w="1714500">
                  <a:extLst>
                    <a:ext uri="{9D8B030D-6E8A-4147-A177-3AD203B41FA5}">
                      <a16:colId xmlns:a16="http://schemas.microsoft.com/office/drawing/2014/main" val="3443814695"/>
                    </a:ext>
                  </a:extLst>
                </a:gridCol>
                <a:gridCol w="2065020">
                  <a:extLst>
                    <a:ext uri="{9D8B030D-6E8A-4147-A177-3AD203B41FA5}">
                      <a16:colId xmlns:a16="http://schemas.microsoft.com/office/drawing/2014/main" val="2922658231"/>
                    </a:ext>
                  </a:extLst>
                </a:gridCol>
                <a:gridCol w="1615439">
                  <a:extLst>
                    <a:ext uri="{9D8B030D-6E8A-4147-A177-3AD203B41FA5}">
                      <a16:colId xmlns:a16="http://schemas.microsoft.com/office/drawing/2014/main" val="1230219187"/>
                    </a:ext>
                  </a:extLst>
                </a:gridCol>
              </a:tblGrid>
              <a:tr h="596874">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r>
                        <a:rPr lang="en-US" sz="1200" dirty="0">
                          <a:latin typeface="Calibri" panose="020F0502020204030204" pitchFamily="34" charset="0"/>
                          <a:cs typeface="Calibri" panose="020F0502020204030204" pitchFamily="34" charset="0"/>
                        </a:rPr>
                        <a:t>Incentive</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r>
                        <a:rPr lang="en-US" sz="1200" dirty="0">
                          <a:latin typeface="Calibri" panose="020F0502020204030204" pitchFamily="34" charset="0"/>
                          <a:cs typeface="Calibri" panose="020F0502020204030204" pitchFamily="34" charset="0"/>
                        </a:rPr>
                        <a:t>Description</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r>
                        <a:rPr lang="en-US" sz="1200" dirty="0">
                          <a:latin typeface="Calibri" panose="020F0502020204030204" pitchFamily="34" charset="0"/>
                          <a:cs typeface="Calibri" panose="020F0502020204030204" pitchFamily="34" charset="0"/>
                        </a:rPr>
                        <a:t>Legal Document</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r>
                        <a:rPr lang="en-US" sz="1200" dirty="0">
                          <a:latin typeface="Calibri" panose="020F0502020204030204" pitchFamily="34" charset="0"/>
                          <a:cs typeface="Calibri" panose="020F0502020204030204" pitchFamily="34" charset="0"/>
                        </a:rPr>
                        <a:t>Awarding &amp; Implementing Agency</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r>
                        <a:rPr lang="en-US" sz="1200" dirty="0">
                          <a:latin typeface="Calibri" panose="020F0502020204030204" pitchFamily="34" charset="0"/>
                          <a:cs typeface="Calibri" panose="020F0502020204030204" pitchFamily="34" charset="0"/>
                        </a:rPr>
                        <a:t>Eligibility</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r>
                        <a:rPr lang="en-US" sz="1200" dirty="0">
                          <a:latin typeface="Calibri" panose="020F0502020204030204" pitchFamily="34" charset="0"/>
                          <a:cs typeface="Calibri" panose="020F0502020204030204" pitchFamily="34" charset="0"/>
                        </a:rPr>
                        <a:t>Year Introduced</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1BB42"/>
                    </a:solidFill>
                  </a:tcPr>
                </a:tc>
                <a:extLst>
                  <a:ext uri="{0D108BD9-81ED-4DB2-BD59-A6C34878D82A}">
                    <a16:rowId xmlns:a16="http://schemas.microsoft.com/office/drawing/2014/main" val="437439782"/>
                  </a:ext>
                </a:extLst>
              </a:tr>
              <a:tr h="5522539">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r>
                        <a:rPr lang="en-US" sz="1200" u="sng" kern="1200" dirty="0">
                          <a:effectLst/>
                          <a:latin typeface="Calibri" panose="020F0502020204030204" pitchFamily="34" charset="0"/>
                          <a:cs typeface="Calibri" panose="020F0502020204030204" pitchFamily="34" charset="0"/>
                        </a:rPr>
                        <a:t>EXPORT </a:t>
                      </a:r>
                      <a:r>
                        <a:rPr lang="en-US" sz="1200" u="sng" kern="1200" baseline="0" dirty="0">
                          <a:effectLst/>
                          <a:latin typeface="Calibri" panose="020F0502020204030204" pitchFamily="34" charset="0"/>
                          <a:cs typeface="Calibri" panose="020F0502020204030204" pitchFamily="34" charset="0"/>
                        </a:rPr>
                        <a:t>INCENTIVES</a:t>
                      </a:r>
                    </a:p>
                    <a:p>
                      <a:r>
                        <a:rPr lang="en-US" sz="1200" dirty="0">
                          <a:latin typeface="Calibri" panose="020F0502020204030204" pitchFamily="34" charset="0"/>
                          <a:cs typeface="Calibri" panose="020F0502020204030204" pitchFamily="34" charset="0"/>
                        </a:rPr>
                        <a:t>Export Expansion Grant (EEG) Scheme</a:t>
                      </a:r>
                      <a:endParaRPr lang="en-US" sz="1200" u="sng" kern="1200" baseline="0" dirty="0">
                        <a:effectLst/>
                        <a:latin typeface="Calibri" panose="020F0502020204030204" pitchFamily="34" charset="0"/>
                        <a:cs typeface="Calibri" panose="020F0502020204030204" pitchFamily="34" charset="0"/>
                      </a:endParaRPr>
                    </a:p>
                    <a:p>
                      <a:endParaRPr lang="en-US" sz="1200" u="sng" kern="1200" baseline="0" dirty="0">
                        <a:effectLst/>
                        <a:latin typeface="Calibri" panose="020F0502020204030204" pitchFamily="34" charset="0"/>
                        <a:cs typeface="Calibri" panose="020F0502020204030204" pitchFamily="34" charset="0"/>
                      </a:endParaRPr>
                    </a:p>
                    <a:p>
                      <a:endParaRPr lang="en-US" sz="1200" u="sng" kern="1200" baseline="0" dirty="0">
                        <a:effectLst/>
                        <a:latin typeface="Calibri" panose="020F0502020204030204" pitchFamily="34" charset="0"/>
                        <a:cs typeface="Calibri" panose="020F0502020204030204" pitchFamily="34" charset="0"/>
                      </a:endParaRPr>
                    </a:p>
                    <a:p>
                      <a:endParaRPr lang="en-US" sz="1200" u="sng" kern="1200" baseline="0" dirty="0">
                        <a:effectLst/>
                        <a:latin typeface="Calibri" panose="020F0502020204030204" pitchFamily="34" charset="0"/>
                        <a:cs typeface="Calibri" panose="020F0502020204030204" pitchFamily="34" charset="0"/>
                      </a:endParaRPr>
                    </a:p>
                    <a:p>
                      <a:endParaRPr lang="en-US" sz="1200" u="sng" kern="1200" baseline="0" dirty="0">
                        <a:effectLst/>
                        <a:latin typeface="Calibri" panose="020F0502020204030204" pitchFamily="34" charset="0"/>
                        <a:cs typeface="Calibri" panose="020F0502020204030204" pitchFamily="34" charset="0"/>
                      </a:endParaRPr>
                    </a:p>
                    <a:p>
                      <a:endParaRPr lang="en-US" sz="1200" u="sng" kern="1200" baseline="0" dirty="0">
                        <a:effectLst/>
                        <a:latin typeface="Calibri" panose="020F0502020204030204" pitchFamily="34" charset="0"/>
                        <a:cs typeface="Calibri" panose="020F0502020204030204" pitchFamily="34" charset="0"/>
                      </a:endParaRPr>
                    </a:p>
                    <a:p>
                      <a:endParaRPr lang="en-US" sz="1200" u="sng" kern="1200" baseline="0" dirty="0">
                        <a:effectLst/>
                        <a:latin typeface="Calibri" panose="020F0502020204030204" pitchFamily="34" charset="0"/>
                        <a:cs typeface="Calibri" panose="020F0502020204030204" pitchFamily="34" charset="0"/>
                      </a:endParaRPr>
                    </a:p>
                    <a:p>
                      <a:endParaRPr lang="en-US" sz="1200" u="sng" kern="1200" baseline="0" dirty="0">
                        <a:effectLst/>
                        <a:latin typeface="Calibri" panose="020F0502020204030204" pitchFamily="34" charset="0"/>
                        <a:cs typeface="Calibri" panose="020F0502020204030204" pitchFamily="34" charset="0"/>
                      </a:endParaRPr>
                    </a:p>
                    <a:p>
                      <a:endParaRPr lang="en-US" sz="1200" u="sng" kern="1200" baseline="0" dirty="0">
                        <a:effectLst/>
                        <a:latin typeface="Calibri" panose="020F0502020204030204" pitchFamily="34" charset="0"/>
                        <a:cs typeface="Calibri" panose="020F0502020204030204" pitchFamily="34" charset="0"/>
                      </a:endParaRPr>
                    </a:p>
                    <a:p>
                      <a:r>
                        <a:rPr lang="en-US" sz="1200" u="sng" kern="1200" baseline="0" dirty="0">
                          <a:effectLst/>
                          <a:latin typeface="Calibri" panose="020F0502020204030204" pitchFamily="34" charset="0"/>
                          <a:cs typeface="Calibri" panose="020F0502020204030204" pitchFamily="34" charset="0"/>
                        </a:rPr>
                        <a:t>SPECIAL ECONOMIC ZONES: </a:t>
                      </a:r>
                    </a:p>
                    <a:p>
                      <a:r>
                        <a:rPr lang="en-US" sz="1200" u="none" kern="1200" baseline="0" dirty="0">
                          <a:effectLst/>
                          <a:latin typeface="Calibri" panose="020F0502020204030204" pitchFamily="34" charset="0"/>
                          <a:cs typeface="Calibri" panose="020F0502020204030204" pitchFamily="34" charset="0"/>
                        </a:rPr>
                        <a:t>Export Processing Zones Incentives</a:t>
                      </a:r>
                      <a:endParaRPr lang="en-US" sz="1200" b="1" u="none" kern="1200" dirty="0">
                        <a:solidFill>
                          <a:schemeClr val="dk1"/>
                        </a:solidFill>
                        <a:effectLst/>
                        <a:latin typeface="Calibri" panose="020F0502020204030204" pitchFamily="34" charset="0"/>
                        <a:ea typeface="+mn-ea"/>
                        <a:cs typeface="Calibri" panose="020F0502020204030204"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Provides for a post-shipment incentive designed to improve the competitiveness of Nigerian products and commodities and expand the country’s volume and value of non-oil exports</a:t>
                      </a: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latin typeface="Calibri" panose="020F0502020204030204" pitchFamily="34" charset="0"/>
                          <a:cs typeface="Calibri" panose="020F0502020204030204" pitchFamily="34" charset="0"/>
                        </a:rPr>
                        <a:t>Duration: Valid for Year</a:t>
                      </a:r>
                      <a:r>
                        <a:rPr lang="en-US" sz="1200" baseline="0" dirty="0">
                          <a:latin typeface="Calibri" panose="020F0502020204030204" pitchFamily="34" charset="0"/>
                          <a:cs typeface="Calibri" panose="020F0502020204030204" pitchFamily="34" charset="0"/>
                        </a:rPr>
                        <a:t> of Trade</a:t>
                      </a: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100% capital allowance</a:t>
                      </a: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100% foreign ownership of investment; (b) Free transferability of capital, profits and dividends by foreign investors; (c) Rent-free land at construction stage, thereafter rent shall be payable; (d) All industrial undertakings including foreign companies and individuals operating in an Export Processing Zone are allowed full tax holiday from Federal, States and Local Governments; (e) Duty-free, tax free on import of raw materials for goods destined for re-export; (f) Waiver on all import and export licenses; and (g) Waiver on all expatriate quotas for companies operating in the zones.</a:t>
                      </a: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latin typeface="Calibri" panose="020F0502020204030204" pitchFamily="34" charset="0"/>
                          <a:cs typeface="Calibri" panose="020F0502020204030204" pitchFamily="34" charset="0"/>
                        </a:rPr>
                        <a:t>Duration: Valid for Year</a:t>
                      </a:r>
                      <a:r>
                        <a:rPr lang="en-US" sz="1200" baseline="0" dirty="0">
                          <a:latin typeface="Calibri" panose="020F0502020204030204" pitchFamily="34" charset="0"/>
                          <a:cs typeface="Calibri" panose="020F0502020204030204" pitchFamily="34" charset="0"/>
                        </a:rPr>
                        <a:t> of Trade</a:t>
                      </a:r>
                      <a:endParaRPr lang="en-US" sz="1200" b="1" dirty="0">
                        <a:latin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Export (Incentives and Miscellaneous Provisions) Act, No. 65 of 1992, Cap. E19, Laws of the Federation of Nigeria (LFN)</a:t>
                      </a:r>
                    </a:p>
                    <a:p>
                      <a:pPr marL="171450" indent="-171450">
                        <a:buFont typeface="Arial" panose="020B0604020202020204" pitchFamily="34" charset="0"/>
                        <a:buChar char="•"/>
                      </a:pPr>
                      <a:endParaRPr lang="en-US" sz="1200" kern="1200" dirty="0">
                        <a:effectLst/>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kern="1200" dirty="0">
                        <a:effectLst/>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kern="1200" dirty="0">
                        <a:effectLst/>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kern="1200" dirty="0">
                        <a:effectLst/>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kern="1200" dirty="0">
                        <a:effectLst/>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kern="1200" dirty="0">
                        <a:effectLst/>
                        <a:latin typeface="Calibri" panose="020F0502020204030204" pitchFamily="34" charset="0"/>
                        <a:cs typeface="Calibri" panose="020F050202020403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effectLst/>
                          <a:latin typeface="Calibri" panose="020F0502020204030204" pitchFamily="34" charset="0"/>
                          <a:cs typeface="Calibri" panose="020F0502020204030204" pitchFamily="34" charset="0"/>
                        </a:rPr>
                        <a:t>Section 35(1),</a:t>
                      </a:r>
                      <a:r>
                        <a:rPr lang="en-US" sz="1200" kern="1200" baseline="0" dirty="0">
                          <a:effectLst/>
                          <a:latin typeface="Calibri" panose="020F0502020204030204" pitchFamily="34" charset="0"/>
                          <a:cs typeface="Calibri" panose="020F0502020204030204" pitchFamily="34" charset="0"/>
                        </a:rPr>
                        <a:t> </a:t>
                      </a:r>
                      <a:r>
                        <a:rPr lang="en-US" sz="1200" dirty="0">
                          <a:latin typeface="Calibri" panose="020F0502020204030204" pitchFamily="34" charset="0"/>
                          <a:cs typeface="Calibri" panose="020F0502020204030204" pitchFamily="34" charset="0"/>
                        </a:rPr>
                        <a:t>Companies Income Tax Act CAP. C21 LFN 2004, as amended 2007 </a:t>
                      </a:r>
                      <a:endParaRPr lang="en-US" sz="1200" kern="1200" dirty="0">
                        <a:effectLst/>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kern="1200" dirty="0">
                        <a:effectLst/>
                        <a:latin typeface="Calibri" panose="020F0502020204030204" pitchFamily="34" charset="0"/>
                        <a:cs typeface="Calibri" panose="020F050202020403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latin typeface="Calibri" panose="020F0502020204030204" pitchFamily="34" charset="0"/>
                          <a:cs typeface="Calibri" panose="020F0502020204030204" pitchFamily="34" charset="0"/>
                        </a:rPr>
                        <a:t>Export (Incentives and Miscellaneous Provisions) Act, No. 65 of 1992, Cap. E19, Laws of the Federation of Nigeria (LFN)</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Federal Ministry of Industry, Trade and Investment</a:t>
                      </a: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Regulator: Nigerian Export Promotion Council</a:t>
                      </a: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0" indent="0">
                        <a:buFont typeface="Arial" panose="020B0604020202020204" pitchFamily="34" charset="0"/>
                        <a:buNone/>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Federal Ministry of Industry, Trade and Investment</a:t>
                      </a: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Regulator: Nigeria Export Processing Zones Authority</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Qualifying export transaction must have the proceeds fully repatriated within 300 days, calculated from the date of export and as approved by the EEG Implementation Committee</a:t>
                      </a: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Entity must be approved by NEPZA under the NEPZA Act and operating within an approved Zone.</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1992</a:t>
                      </a: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1992</a:t>
                      </a:r>
                    </a:p>
                    <a:p>
                      <a:pPr marL="171450" indent="-171450">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1BB42">
                        <a:tint val="40000"/>
                      </a:srgbClr>
                    </a:solidFill>
                  </a:tcPr>
                </a:tc>
                <a:extLst>
                  <a:ext uri="{0D108BD9-81ED-4DB2-BD59-A6C34878D82A}">
                    <a16:rowId xmlns:a16="http://schemas.microsoft.com/office/drawing/2014/main" val="1660827914"/>
                  </a:ext>
                </a:extLst>
              </a:tr>
            </a:tbl>
          </a:graphicData>
        </a:graphic>
      </p:graphicFrame>
    </p:spTree>
    <p:extLst>
      <p:ext uri="{BB962C8B-B14F-4D97-AF65-F5344CB8AC3E}">
        <p14:creationId xmlns:p14="http://schemas.microsoft.com/office/powerpoint/2010/main" val="40775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2AE2B-56AB-49F9-AC8F-1242B67FA4E1}"/>
              </a:ext>
            </a:extLst>
          </p:cNvPr>
          <p:cNvSpPr>
            <a:spLocks noGrp="1"/>
          </p:cNvSpPr>
          <p:nvPr>
            <p:ph type="title"/>
          </p:nvPr>
        </p:nvSpPr>
        <p:spPr/>
        <p:txBody>
          <a:bodyPr/>
          <a:lstStyle/>
          <a:p>
            <a:r>
              <a:rPr lang="en-US" dirty="0"/>
              <a:t>Katsina State Unique Investment Incentives</a:t>
            </a:r>
          </a:p>
        </p:txBody>
      </p:sp>
      <p:sp>
        <p:nvSpPr>
          <p:cNvPr id="3" name="Content Placeholder 2">
            <a:extLst>
              <a:ext uri="{FF2B5EF4-FFF2-40B4-BE49-F238E27FC236}">
                <a16:creationId xmlns:a16="http://schemas.microsoft.com/office/drawing/2014/main" id="{FB09C0BA-4408-4335-82A4-F63D778A0765}"/>
              </a:ext>
            </a:extLst>
          </p:cNvPr>
          <p:cNvSpPr>
            <a:spLocks noGrp="1"/>
          </p:cNvSpPr>
          <p:nvPr>
            <p:ph idx="1"/>
          </p:nvPr>
        </p:nvSpPr>
        <p:spPr/>
        <p:txBody>
          <a:bodyPr/>
          <a:lstStyle/>
          <a:p>
            <a:pPr marL="0" indent="0">
              <a:buNone/>
            </a:pPr>
            <a:r>
              <a:rPr lang="en-US" dirty="0"/>
              <a:t>The Katsina state government is committed to attracting and partnering with private investors who will invest in the development of its strategic sectors. The government has designed a set of incentives that combined with specific Federal incentives will boost the return on investments for all stakeholders. </a:t>
            </a:r>
          </a:p>
          <a:p>
            <a:pPr marL="0" indent="0">
              <a:buNone/>
            </a:pPr>
            <a:r>
              <a:rPr lang="en-US" dirty="0"/>
              <a:t>More specifically, the state has committed to providing additional incentives in land allocation and other fiscal waivers to encourage investors in the strategic sectors to boost their productivity and profitability. </a:t>
            </a:r>
          </a:p>
          <a:p>
            <a:pPr marL="0" indent="0">
              <a:buNone/>
            </a:pPr>
            <a:endParaRPr lang="en-US" dirty="0"/>
          </a:p>
          <a:p>
            <a:pPr marL="0" indent="0">
              <a:buNone/>
            </a:pPr>
            <a:r>
              <a:rPr lang="en-US" dirty="0"/>
              <a:t>The targeted sectors for strategic investments in Katsina state include the following:</a:t>
            </a:r>
          </a:p>
          <a:p>
            <a:pPr lvl="0"/>
            <a:r>
              <a:rPr lang="en-US" dirty="0"/>
              <a:t>Agri-business</a:t>
            </a:r>
          </a:p>
          <a:p>
            <a:pPr lvl="0"/>
            <a:r>
              <a:rPr lang="en-US" dirty="0"/>
              <a:t>Solid Minerals mining and development </a:t>
            </a:r>
          </a:p>
          <a:p>
            <a:pPr lvl="0"/>
            <a:r>
              <a:rPr lang="en-US" dirty="0"/>
              <a:t>Hospitality and Creative Arts</a:t>
            </a:r>
          </a:p>
          <a:p>
            <a:pPr lvl="0"/>
            <a:r>
              <a:rPr lang="en-US" dirty="0"/>
              <a:t>Power</a:t>
            </a:r>
          </a:p>
          <a:p>
            <a:r>
              <a:rPr lang="en-US" dirty="0"/>
              <a:t>Property Development</a:t>
            </a:r>
          </a:p>
          <a:p>
            <a:endParaRPr lang="en-US" dirty="0"/>
          </a:p>
        </p:txBody>
      </p:sp>
      <p:sp>
        <p:nvSpPr>
          <p:cNvPr id="4" name="AutoShape 2" descr="blob:file:///b9e22360-5762-4c1c-b475-ac220f29aaa3">
            <a:extLst>
              <a:ext uri="{FF2B5EF4-FFF2-40B4-BE49-F238E27FC236}">
                <a16:creationId xmlns:a16="http://schemas.microsoft.com/office/drawing/2014/main" id="{4E99E256-967F-4E13-849C-5D019270121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sz="1500" b="1">
              <a:solidFill>
                <a:prstClr val="black"/>
              </a:solidFill>
              <a:latin typeface="Arial" charset="0"/>
              <a:cs typeface="Arial" charset="0"/>
            </a:endParaRPr>
          </a:p>
        </p:txBody>
      </p:sp>
    </p:spTree>
    <p:extLst>
      <p:ext uri="{BB962C8B-B14F-4D97-AF65-F5344CB8AC3E}">
        <p14:creationId xmlns:p14="http://schemas.microsoft.com/office/powerpoint/2010/main" val="87877339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STYLE" val="AcnStpConnector"/>
  <p:tag name="DATE" val="2010-11-11 16:43:14"/>
  <p:tag name="THINKCELLSHAPEDONOTDELETE" val="pQMKugqqC50qSzaXC9J91bw"/>
</p:tagLst>
</file>

<file path=ppt/tags/tag11.xml><?xml version="1.0" encoding="utf-8"?>
<p:tagLst xmlns:a="http://schemas.openxmlformats.org/drawingml/2006/main" xmlns:r="http://schemas.openxmlformats.org/officeDocument/2006/relationships" xmlns:p="http://schemas.openxmlformats.org/presentationml/2006/main">
  <p:tag name="STYLE" val="AcnStpConnector"/>
  <p:tag name="DATE" val="2010-11-11 16:43:14"/>
  <p:tag name="THINKCELLSHAPEDONOTDELETE" val="pe2K0w7mTVEaB9ajSy4xRfA"/>
</p:tagLst>
</file>

<file path=ppt/tags/tag12.xml><?xml version="1.0" encoding="utf-8"?>
<p:tagLst xmlns:a="http://schemas.openxmlformats.org/drawingml/2006/main" xmlns:r="http://schemas.openxmlformats.org/officeDocument/2006/relationships" xmlns:p="http://schemas.openxmlformats.org/presentationml/2006/main">
  <p:tag name="STYLE" val="AcnRoadmap"/>
  <p:tag name="DATE" val="2011-04-03 21:24:34"/>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uomcg1sZFUKYWa__3W8oy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OOst111fBEe51T.HzNTHL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s2ea8zs3nUuajK3AKo4_Gw"/>
</p:tagLst>
</file>

<file path=ppt/tags/tag4.xml><?xml version="1.0" encoding="utf-8"?>
<p:tagLst xmlns:a="http://schemas.openxmlformats.org/drawingml/2006/main" xmlns:r="http://schemas.openxmlformats.org/officeDocument/2006/relationships" xmlns:p="http://schemas.openxmlformats.org/presentationml/2006/main">
  <p:tag name="STYLE" val="AcnStpConnector"/>
  <p:tag name="DATE" val="2010-11-11 16:43:14"/>
  <p:tag name="THINKCELLSHAPEDONOTDELETE" val="pQMKugqqC50qSzaXC9J91bw"/>
</p:tagLst>
</file>

<file path=ppt/tags/tag5.xml><?xml version="1.0" encoding="utf-8"?>
<p:tagLst xmlns:a="http://schemas.openxmlformats.org/drawingml/2006/main" xmlns:r="http://schemas.openxmlformats.org/officeDocument/2006/relationships" xmlns:p="http://schemas.openxmlformats.org/presentationml/2006/main">
  <p:tag name="STYLE" val="AcnStpConnector"/>
  <p:tag name="DATE" val="2010-11-11 16:43:14"/>
  <p:tag name="THINKCELLSHAPEDONOTDELETE" val="pe2K0w7mTVEaB9ajSy4xRfA"/>
</p:tagLst>
</file>

<file path=ppt/tags/tag6.xml><?xml version="1.0" encoding="utf-8"?>
<p:tagLst xmlns:a="http://schemas.openxmlformats.org/drawingml/2006/main" xmlns:r="http://schemas.openxmlformats.org/officeDocument/2006/relationships" xmlns:p="http://schemas.openxmlformats.org/presentationml/2006/main">
  <p:tag name="STYLE" val="AcnRoadmap"/>
  <p:tag name="DATE" val="2011-04-03 21:24:34"/>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uomcg1sZFUKYWa__3W8oyQ"/>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STYLE" val="AcnStamp"/>
  <p:tag name="DATE" val="2010-11-11 16:43:14"/>
  <p:tag name="THINKCELLSHAPEDONOTDELETE" val="pl_C7uTTSq0WRtaXvPgVlIg"/>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9_Growth  Innovation POV - April 2007 CHT">
  <a:themeElements>
    <a:clrScheme name="Assess">
      <a:dk1>
        <a:sysClr val="windowText" lastClr="000000"/>
      </a:dk1>
      <a:lt1>
        <a:sysClr val="window" lastClr="FFFFFF"/>
      </a:lt1>
      <a:dk2>
        <a:srgbClr val="666666"/>
      </a:dk2>
      <a:lt2>
        <a:srgbClr val="778888"/>
      </a:lt2>
      <a:accent1>
        <a:srgbClr val="002266"/>
      </a:accent1>
      <a:accent2>
        <a:srgbClr val="00BBEE"/>
      </a:accent2>
      <a:accent3>
        <a:srgbClr val="EEAA00"/>
      </a:accent3>
      <a:accent4>
        <a:srgbClr val="778888"/>
      </a:accent4>
      <a:accent5>
        <a:srgbClr val="E0E0E0"/>
      </a:accent5>
      <a:accent6>
        <a:srgbClr val="E0E0E0"/>
      </a:accent6>
      <a:hlink>
        <a:srgbClr val="002266"/>
      </a:hlink>
      <a:folHlink>
        <a:srgbClr val="993399"/>
      </a:folHlink>
    </a:clrScheme>
    <a:fontScheme name="3_Growth  Innovation POV - April 2007 CHT">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defRPr>
        </a:defPPr>
      </a:lstStyle>
    </a:lnDef>
  </a:objectDefaults>
  <a:extraClrSchemeLst>
    <a:extraClrScheme>
      <a:clrScheme name="Growth  Innovation POV - April 2007 CHT 1">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rowth  Innovation POV - April 2007 CHT 2">
        <a:dk1>
          <a:srgbClr val="000000"/>
        </a:dk1>
        <a:lt1>
          <a:srgbClr val="FFFFFF"/>
        </a:lt1>
        <a:dk2>
          <a:srgbClr val="000000"/>
        </a:dk2>
        <a:lt2>
          <a:srgbClr val="969696"/>
        </a:lt2>
        <a:accent1>
          <a:srgbClr val="006699"/>
        </a:accent1>
        <a:accent2>
          <a:srgbClr val="FF6600"/>
        </a:accent2>
        <a:accent3>
          <a:srgbClr val="FFFFFF"/>
        </a:accent3>
        <a:accent4>
          <a:srgbClr val="000000"/>
        </a:accent4>
        <a:accent5>
          <a:srgbClr val="AAB8CA"/>
        </a:accent5>
        <a:accent6>
          <a:srgbClr val="E75C00"/>
        </a:accent6>
        <a:hlink>
          <a:srgbClr val="663399"/>
        </a:hlink>
        <a:folHlink>
          <a:srgbClr val="FF0000"/>
        </a:folHlink>
      </a:clrScheme>
      <a:clrMap bg1="lt1" tx1="dk1" bg2="lt2" tx2="dk2" accent1="accent1" accent2="accent2" accent3="accent3" accent4="accent4" accent5="accent5" accent6="accent6" hlink="hlink" folHlink="folHlink"/>
    </a:extraClrScheme>
    <a:extraClrScheme>
      <a:clrScheme name="Growth  Innovation POV - April 2007 CHT 3">
        <a:dk1>
          <a:srgbClr val="000000"/>
        </a:dk1>
        <a:lt1>
          <a:srgbClr val="FFFFFF"/>
        </a:lt1>
        <a:dk2>
          <a:srgbClr val="000000"/>
        </a:dk2>
        <a:lt2>
          <a:srgbClr val="969696"/>
        </a:lt2>
        <a:accent1>
          <a:srgbClr val="336633"/>
        </a:accent1>
        <a:accent2>
          <a:srgbClr val="336666"/>
        </a:accent2>
        <a:accent3>
          <a:srgbClr val="FFFFFF"/>
        </a:accent3>
        <a:accent4>
          <a:srgbClr val="000000"/>
        </a:accent4>
        <a:accent5>
          <a:srgbClr val="ADB8AD"/>
        </a:accent5>
        <a:accent6>
          <a:srgbClr val="2D5C5C"/>
        </a:accent6>
        <a:hlink>
          <a:srgbClr val="990033"/>
        </a:hlink>
        <a:folHlink>
          <a:srgbClr val="666633"/>
        </a:folHlink>
      </a:clrScheme>
      <a:clrMap bg1="lt1" tx1="dk1" bg2="lt2" tx2="dk2" accent1="accent1" accent2="accent2" accent3="accent3" accent4="accent4" accent5="accent5" accent6="accent6" hlink="hlink" folHlink="folHlink"/>
    </a:extraClrScheme>
    <a:extraClrScheme>
      <a:clrScheme name="Growth  Innovation POV - April 2007 CHT 4">
        <a:dk1>
          <a:srgbClr val="000000"/>
        </a:dk1>
        <a:lt1>
          <a:srgbClr val="FFFFFF"/>
        </a:lt1>
        <a:dk2>
          <a:srgbClr val="000000"/>
        </a:dk2>
        <a:lt2>
          <a:srgbClr val="969696"/>
        </a:lt2>
        <a:accent1>
          <a:srgbClr val="CCCC33"/>
        </a:accent1>
        <a:accent2>
          <a:srgbClr val="66CC00"/>
        </a:accent2>
        <a:accent3>
          <a:srgbClr val="FFFFFF"/>
        </a:accent3>
        <a:accent4>
          <a:srgbClr val="000000"/>
        </a:accent4>
        <a:accent5>
          <a:srgbClr val="E2E2AD"/>
        </a:accent5>
        <a:accent6>
          <a:srgbClr val="5CB900"/>
        </a:accent6>
        <a:hlink>
          <a:srgbClr val="0099CC"/>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476</TotalTime>
  <Words>2500</Words>
  <Application>Microsoft Office PowerPoint</Application>
  <PresentationFormat>Widescreen</PresentationFormat>
  <Paragraphs>720</Paragraphs>
  <Slides>13</Slides>
  <Notes>2</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13</vt:i4>
      </vt:variant>
    </vt:vector>
  </HeadingPairs>
  <TitlesOfParts>
    <vt:vector size="21" baseType="lpstr">
      <vt:lpstr>Arial</vt:lpstr>
      <vt:lpstr>Calibri</vt:lpstr>
      <vt:lpstr>Calibri Light</vt:lpstr>
      <vt:lpstr>Courier New</vt:lpstr>
      <vt:lpstr>Wingdings</vt:lpstr>
      <vt:lpstr>Office Theme</vt:lpstr>
      <vt:lpstr>9_Growth  Innovation POV - April 2007 CHT</vt:lpstr>
      <vt:lpstr>think-cell Slide</vt:lpstr>
      <vt:lpstr>KATSINA INVESTMENT PROMOTION AGENCY</vt:lpstr>
      <vt:lpstr>Investment Incentives</vt:lpstr>
      <vt:lpstr>List of Federal Investment Incentives for Katsina’s Priority Sectors</vt:lpstr>
      <vt:lpstr>Federal Tax Incentives </vt:lpstr>
      <vt:lpstr>Federal Incentives: Tax</vt:lpstr>
      <vt:lpstr>Federal Incentives: Tax</vt:lpstr>
      <vt:lpstr>Federal Incentives: Tariff-Based</vt:lpstr>
      <vt:lpstr>Federal Incentives: Export</vt:lpstr>
      <vt:lpstr>Katsina State Unique Investment Incentives</vt:lpstr>
      <vt:lpstr>Katsina State Priority Investment Areas</vt:lpstr>
      <vt:lpstr>Katsina State Investment Promotion</vt:lpstr>
      <vt:lpstr>State Investment Incentives</vt:lpstr>
      <vt:lpstr>State Incentives (Contd.)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Ajibola Alfred</dc:creator>
  <cp:lastModifiedBy>abubakar usman</cp:lastModifiedBy>
  <cp:revision>55</cp:revision>
  <cp:lastPrinted>2022-11-07T13:19:10Z</cp:lastPrinted>
  <dcterms:created xsi:type="dcterms:W3CDTF">2022-11-04T08:39:26Z</dcterms:created>
  <dcterms:modified xsi:type="dcterms:W3CDTF">2023-12-13T15:51:27Z</dcterms:modified>
</cp:coreProperties>
</file>